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8" r:id="rId2"/>
  </p:sldMasterIdLst>
  <p:notesMasterIdLst>
    <p:notesMasterId r:id="rId40"/>
  </p:notesMasterIdLst>
  <p:sldIdLst>
    <p:sldId id="497" r:id="rId3"/>
    <p:sldId id="518" r:id="rId4"/>
    <p:sldId id="519" r:id="rId5"/>
    <p:sldId id="520" r:id="rId6"/>
    <p:sldId id="521" r:id="rId7"/>
    <p:sldId id="522" r:id="rId8"/>
    <p:sldId id="523" r:id="rId9"/>
    <p:sldId id="524" r:id="rId10"/>
    <p:sldId id="533" r:id="rId11"/>
    <p:sldId id="526" r:id="rId12"/>
    <p:sldId id="525" r:id="rId13"/>
    <p:sldId id="535" r:id="rId14"/>
    <p:sldId id="527" r:id="rId15"/>
    <p:sldId id="545" r:id="rId16"/>
    <p:sldId id="538" r:id="rId17"/>
    <p:sldId id="539" r:id="rId18"/>
    <p:sldId id="540" r:id="rId19"/>
    <p:sldId id="542" r:id="rId20"/>
    <p:sldId id="549" r:id="rId21"/>
    <p:sldId id="530" r:id="rId22"/>
    <p:sldId id="536" r:id="rId23"/>
    <p:sldId id="531" r:id="rId24"/>
    <p:sldId id="532" r:id="rId25"/>
    <p:sldId id="543" r:id="rId26"/>
    <p:sldId id="529" r:id="rId27"/>
    <p:sldId id="546" r:id="rId28"/>
    <p:sldId id="547" r:id="rId29"/>
    <p:sldId id="555" r:id="rId30"/>
    <p:sldId id="548" r:id="rId31"/>
    <p:sldId id="550" r:id="rId32"/>
    <p:sldId id="551" r:id="rId33"/>
    <p:sldId id="537" r:id="rId34"/>
    <p:sldId id="552" r:id="rId35"/>
    <p:sldId id="553" r:id="rId36"/>
    <p:sldId id="544" r:id="rId37"/>
    <p:sldId id="534" r:id="rId38"/>
    <p:sldId id="477" r:id="rId39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74" autoAdjust="0"/>
    <p:restoredTop sz="91294" autoAdjust="0"/>
  </p:normalViewPr>
  <p:slideViewPr>
    <p:cSldViewPr snapToGrid="0" snapToObjects="1">
      <p:cViewPr varScale="1">
        <p:scale>
          <a:sx n="105" d="100"/>
          <a:sy n="105" d="100"/>
        </p:scale>
        <p:origin x="830" y="6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20-9-2018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57958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http://bit.ly/prometheus-amis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911739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Ukranian</a:t>
            </a:r>
            <a:r>
              <a:rPr lang="en-US" dirty="0"/>
              <a:t>:</a:t>
            </a:r>
            <a:r>
              <a:rPr lang="en-US" baseline="0" dirty="0"/>
              <a:t> </a:t>
            </a:r>
            <a:r>
              <a:rPr lang="nl-NL" dirty="0" err="1"/>
              <a:t>Dyakuyu</a:t>
            </a:r>
            <a:r>
              <a:rPr lang="nl-NL" dirty="0"/>
              <a:t> - https://www.google.nl/search?q=thank+you+in+ukrainian&amp;rlz=1C1GGRV_enNL762NL762&amp;oq=thank+y&amp;aqs=chrome.1.69i59l2j69i61j0j69i57j0.1774j0j9&amp;sourceid=chrome&amp;ie=UTF-8 </a:t>
            </a:r>
          </a:p>
          <a:p>
            <a:r>
              <a:rPr lang="en-US" dirty="0"/>
              <a:t>Russian:</a:t>
            </a:r>
            <a:r>
              <a:rPr lang="en-US" baseline="0" dirty="0"/>
              <a:t> </a:t>
            </a:r>
            <a:r>
              <a:rPr lang="en-US" baseline="0" dirty="0" err="1"/>
              <a:t>Spasibo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621809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https://en.wikipedia.org/wiki/Draft:Prometheus_(software)	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19265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https://pierrevincent.github.io/2017/12/prometheus-blog-series-part-1-metrics-and-labels/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64024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Preparation</a:t>
            </a:r>
            <a:r>
              <a:rPr lang="nl-NL" dirty="0"/>
              <a:t>: </a:t>
            </a:r>
          </a:p>
          <a:p>
            <a:r>
              <a:rPr lang="nl-NL" dirty="0" err="1"/>
              <a:t>Vagrant</a:t>
            </a:r>
            <a:r>
              <a:rPr lang="nl-NL" dirty="0"/>
              <a:t>  Up</a:t>
            </a:r>
          </a:p>
          <a:p>
            <a:r>
              <a:rPr lang="nl-NL" dirty="0" err="1"/>
              <a:t>Vagrant</a:t>
            </a:r>
            <a:r>
              <a:rPr lang="nl-NL" dirty="0"/>
              <a:t> SSH (open a few </a:t>
            </a:r>
            <a:r>
              <a:rPr lang="nl-NL" dirty="0" err="1"/>
              <a:t>command</a:t>
            </a:r>
            <a:r>
              <a:rPr lang="nl-NL" dirty="0"/>
              <a:t> </a:t>
            </a:r>
            <a:r>
              <a:rPr lang="nl-NL" dirty="0" err="1"/>
              <a:t>windows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vagrant</a:t>
            </a:r>
            <a:r>
              <a:rPr lang="nl-NL" dirty="0"/>
              <a:t> </a:t>
            </a:r>
            <a:r>
              <a:rPr lang="nl-NL" dirty="0" err="1"/>
              <a:t>ssh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VM)</a:t>
            </a:r>
          </a:p>
          <a:p>
            <a:endParaRPr lang="nl-NL" dirty="0"/>
          </a:p>
          <a:p>
            <a:r>
              <a:rPr lang="nl-NL" dirty="0"/>
              <a:t>Run Prometheus</a:t>
            </a:r>
          </a:p>
          <a:p>
            <a:r>
              <a:rPr lang="nl-NL" dirty="0"/>
              <a:t>./</a:t>
            </a:r>
            <a:r>
              <a:rPr lang="nl-NL" dirty="0" err="1"/>
              <a:t>prometheus</a:t>
            </a:r>
            <a:endParaRPr lang="nl-NL" dirty="0"/>
          </a:p>
          <a:p>
            <a:r>
              <a:rPr lang="nl-NL" dirty="0"/>
              <a:t>Show </a:t>
            </a:r>
            <a:r>
              <a:rPr lang="nl-NL" dirty="0" err="1"/>
              <a:t>metrics</a:t>
            </a:r>
            <a:r>
              <a:rPr lang="nl-NL" dirty="0"/>
              <a:t>: http://192.168.188.112:9090/metrics</a:t>
            </a:r>
          </a:p>
          <a:p>
            <a:r>
              <a:rPr lang="nl-NL" dirty="0"/>
              <a:t>Open Web UI</a:t>
            </a:r>
          </a:p>
          <a:p>
            <a:r>
              <a:rPr lang="nl-NL" dirty="0"/>
              <a:t>http://192.168.188.112:9090/targets</a:t>
            </a:r>
          </a:p>
          <a:p>
            <a:endParaRPr lang="nl-NL" dirty="0"/>
          </a:p>
          <a:p>
            <a:r>
              <a:rPr lang="nl-NL" dirty="0"/>
              <a:t>Show Prometheus </a:t>
            </a:r>
            <a:r>
              <a:rPr lang="nl-NL" dirty="0" err="1"/>
              <a:t>itself</a:t>
            </a:r>
            <a:r>
              <a:rPr lang="nl-NL" dirty="0"/>
              <a:t> as target</a:t>
            </a:r>
          </a:p>
          <a:p>
            <a:r>
              <a:rPr lang="nl-NL" dirty="0" err="1"/>
              <a:t>Goto</a:t>
            </a:r>
            <a:r>
              <a:rPr lang="nl-NL" dirty="0"/>
              <a:t> </a:t>
            </a:r>
            <a:r>
              <a:rPr lang="nl-NL" dirty="0" err="1"/>
              <a:t>Graph</a:t>
            </a:r>
            <a:endParaRPr lang="nl-NL" dirty="0"/>
          </a:p>
          <a:p>
            <a:r>
              <a:rPr lang="nl-NL" dirty="0"/>
              <a:t>Show Prometheus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Show [1m]</a:t>
            </a:r>
          </a:p>
          <a:p>
            <a:r>
              <a:rPr lang="nl-NL" dirty="0"/>
              <a:t>Show </a:t>
            </a:r>
            <a:r>
              <a:rPr lang="nl-NL" dirty="0" err="1"/>
              <a:t>rate</a:t>
            </a:r>
            <a:r>
              <a:rPr lang="nl-NL" dirty="0"/>
              <a:t> ([1m])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60026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[5m]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will consider all data-points captured for our </a:t>
            </a:r>
            <a:r>
              <a:rPr lang="en-US" dirty="0" err="1"/>
              <a:t>batch_jobs_completed_total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metric for 5 minutes. Applying </a:t>
            </a:r>
            <a:r>
              <a:rPr lang="en-US" dirty="0"/>
              <a:t>rate()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to a </a:t>
            </a:r>
            <a:r>
              <a:rPr lang="en-US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range </a:t>
            </a:r>
            <a:r>
              <a:rPr lang="en-US" sz="1200" b="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vector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calculates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average rate of increase per second during that time-window. 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349599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err="1"/>
              <a:t>Add</a:t>
            </a:r>
            <a:r>
              <a:rPr lang="nl-NL" dirty="0"/>
              <a:t> Node app </a:t>
            </a:r>
            <a:r>
              <a:rPr lang="nl-NL" dirty="0" err="1"/>
              <a:t>scrape</a:t>
            </a:r>
            <a:r>
              <a:rPr lang="nl-NL" dirty="0"/>
              <a:t> job in </a:t>
            </a:r>
            <a:r>
              <a:rPr lang="nl-NL" dirty="0" err="1"/>
              <a:t>prometheus.yml</a:t>
            </a:r>
            <a:endParaRPr lang="nl-NL" dirty="0"/>
          </a:p>
          <a:p>
            <a:r>
              <a:rPr lang="nl-NL" dirty="0"/>
              <a:t>Run Node </a:t>
            </a:r>
            <a:r>
              <a:rPr lang="nl-NL" dirty="0" err="1"/>
              <a:t>application</a:t>
            </a:r>
            <a:endParaRPr lang="nl-NL" dirty="0"/>
          </a:p>
          <a:p>
            <a:r>
              <a:rPr lang="nl-NL" dirty="0"/>
              <a:t>Access Node app at http://192.168.188.112:3001/checkout 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071808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https://prometheus.io/docs/instrumenting/exporters/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0128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https://github.com/freenetdigital/prometheus_oracle_exporter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30413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Run Linux </a:t>
            </a:r>
            <a:r>
              <a:rPr lang="nl-NL" dirty="0" err="1"/>
              <a:t>exporter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5166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Monitoring with Prometheus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1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02406" indent="-202406">
              <a:lnSpc>
                <a:spcPts val="1650"/>
              </a:lnSpc>
              <a:spcAft>
                <a:spcPts val="0"/>
              </a:spcAft>
              <a:defRPr sz="1425" b="0" i="0">
                <a:latin typeface="Arial" pitchFamily="34" charset="0"/>
                <a:cs typeface="Arial"/>
              </a:defRPr>
            </a:lvl1pPr>
            <a:lvl2pPr marL="406004" indent="-203597" algn="l">
              <a:buSzPct val="100000"/>
              <a:buFont typeface="Arial" pitchFamily="34" charset="0"/>
              <a:buChar char="–"/>
              <a:tabLst>
                <a:tab pos="739379" algn="l"/>
              </a:tabLst>
              <a:defRPr sz="1200" i="0" baseline="0">
                <a:latin typeface="Arial" pitchFamily="34" charset="0"/>
                <a:cs typeface="Arial" pitchFamily="34" charset="0"/>
              </a:defRPr>
            </a:lvl2pPr>
            <a:lvl3pPr marL="572691" indent="-158354">
              <a:buFont typeface="Arial" pitchFamily="34" charset="0"/>
              <a:buChar char="•"/>
              <a:defRPr sz="900" baseline="0">
                <a:latin typeface="Arial" pitchFamily="34" charset="0"/>
              </a:defRPr>
            </a:lvl3pPr>
            <a:lvl4pPr marL="751285" indent="-167879">
              <a:buFont typeface="Arial" pitchFamily="34" charset="0"/>
              <a:buChar char="–"/>
              <a:defRPr sz="900" baseline="0">
                <a:latin typeface="Arial" pitchFamily="34" charset="0"/>
              </a:defRPr>
            </a:lvl4pPr>
            <a:lvl5pPr marL="495300" indent="-161925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050"/>
              <a:t>Xxxx</a:t>
            </a:r>
          </a:p>
          <a:p>
            <a:pPr lvl="2"/>
            <a:r>
              <a:rPr lang="nl-NL" sz="1050"/>
              <a:t>Xxx</a:t>
            </a:r>
          </a:p>
          <a:p>
            <a:pPr lvl="3"/>
            <a:r>
              <a:rPr lang="nl-NL" sz="105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3757985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000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/>
              <a:t>hallo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3361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HALLO</a:t>
            </a:r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/>
              <a:t>Voorstelpagina</a:t>
            </a:r>
            <a:br>
              <a:rPr lang="en-US" dirty="0"/>
            </a:br>
            <a:r>
              <a:rPr lang="en-US" dirty="0" err="1"/>
              <a:t>Naam</a:t>
            </a:r>
            <a:r>
              <a:rPr lang="en-US" dirty="0"/>
              <a:t> </a:t>
            </a:r>
            <a:r>
              <a:rPr lang="en-US" dirty="0" err="1"/>
              <a:t>Achternaam</a:t>
            </a:r>
            <a:br>
              <a:rPr lang="en-US" dirty="0"/>
            </a:br>
            <a:r>
              <a:rPr lang="en-US" dirty="0" err="1"/>
              <a:t>Bedrijf</a:t>
            </a:r>
            <a:r>
              <a:rPr lang="en-US" dirty="0"/>
              <a:t>, </a:t>
            </a:r>
            <a:r>
              <a:rPr lang="en-US" dirty="0" err="1"/>
              <a:t>functie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27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/>
              <a:t>Luxe</a:t>
            </a:r>
            <a:r>
              <a:rPr lang="en-US" dirty="0"/>
              <a:t> agenda -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Agendapunt</a:t>
            </a:r>
            <a:r>
              <a:rPr lang="en-US" dirty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6002795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/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/>
              <a:t>Basic agenda – </a:t>
            </a:r>
            <a:r>
              <a:rPr lang="en-US" dirty="0" err="1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8325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Op de agenda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Agendapunt</a:t>
            </a:r>
            <a:endParaRPr lang="en-US" dirty="0"/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23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5451932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47155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4592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2790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97970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9820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08656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39688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26882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9883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86490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2726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0242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6396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46964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2829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10478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477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93971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Rat. </a:t>
            </a:r>
            <a:r>
              <a:rPr lang="en-US" dirty="0" err="1"/>
              <a:t>Aquam</a:t>
            </a:r>
            <a:r>
              <a:rPr lang="en-US" dirty="0"/>
              <a:t> </a:t>
            </a:r>
            <a:r>
              <a:rPr lang="en-US" dirty="0" err="1"/>
              <a:t>fuga</a:t>
            </a:r>
            <a:r>
              <a:rPr lang="en-US" dirty="0"/>
              <a:t>. Ed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maxime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quo </a:t>
            </a:r>
            <a:r>
              <a:rPr lang="en-US" dirty="0" err="1"/>
              <a:t>occusdam</a:t>
            </a:r>
            <a:r>
              <a:rPr lang="en-US" dirty="0"/>
              <a:t>, </a:t>
            </a:r>
            <a:r>
              <a:rPr lang="en-US" dirty="0" err="1"/>
              <a:t>eaquid</a:t>
            </a:r>
            <a:r>
              <a:rPr lang="en-US" dirty="0"/>
              <a:t> </a:t>
            </a:r>
            <a:r>
              <a:rPr lang="en-US" dirty="0" err="1"/>
              <a:t>mossie</a:t>
            </a:r>
            <a:r>
              <a:rPr lang="en-US" dirty="0"/>
              <a:t> </a:t>
            </a:r>
            <a:r>
              <a:rPr lang="en-US" dirty="0" err="1"/>
              <a:t>uitquis</a:t>
            </a:r>
            <a:r>
              <a:rPr lang="en-US" dirty="0"/>
              <a:t> </a:t>
            </a:r>
            <a:r>
              <a:rPr lang="en-US" dirty="0" err="1"/>
              <a:t>atest</a:t>
            </a:r>
            <a:endParaRPr lang="en-US" dirty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>
                  <a:latin typeface="+mj-lt"/>
                  <a:cs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94981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4675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449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9219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/>
              <a:t>Plaats</a:t>
            </a:r>
            <a:r>
              <a:rPr lang="en-US" dirty="0"/>
              <a:t> </a:t>
            </a:r>
            <a:r>
              <a:rPr lang="en-US" dirty="0" err="1"/>
              <a:t>titel</a:t>
            </a:r>
            <a:r>
              <a:rPr lang="en-US" dirty="0"/>
              <a:t> </a:t>
            </a:r>
            <a:r>
              <a:rPr lang="en-US" dirty="0" err="1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177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766504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5298446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6697416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0989163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132506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72401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41992722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5422528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1186737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3047742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2993363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808565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67006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2579510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4184299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/>
              <a:t>Centreer deze tekst altijd in het midden van het grootste kleurvlak</a:t>
            </a:r>
          </a:p>
        </p:txBody>
      </p:sp>
    </p:spTree>
    <p:extLst>
      <p:ext uri="{BB962C8B-B14F-4D97-AF65-F5344CB8AC3E}">
        <p14:creationId xmlns:p14="http://schemas.microsoft.com/office/powerpoint/2010/main" val="1976910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82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3493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PAY OFF</a:t>
            </a: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/>
              <a:t>TWEE REGELS MAXIMAAL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5518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24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539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638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1536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6149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3633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0611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5146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605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662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155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/>
              <a:t>Xxxx</a:t>
            </a:r>
          </a:p>
          <a:p>
            <a:pPr lvl="1"/>
            <a:r>
              <a:rPr lang="nl-NL" sz="1266"/>
              <a:t>Xxxx</a:t>
            </a:r>
          </a:p>
          <a:p>
            <a:pPr lvl="2"/>
            <a:r>
              <a:rPr lang="nl-NL" sz="1266"/>
              <a:t>Xxx</a:t>
            </a:r>
          </a:p>
          <a:p>
            <a:pPr lvl="3"/>
            <a:r>
              <a:rPr lang="nl-NL" sz="1266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374227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Monitoring with Prometheus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41.xml"/><Relationship Id="rId39" Type="http://schemas.openxmlformats.org/officeDocument/2006/relationships/slideLayout" Target="../slideLayouts/slideLayout54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image" Target="../media/image5.png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0" Type="http://schemas.openxmlformats.org/officeDocument/2006/relationships/slideLayout" Target="../slideLayouts/slideLayout35.xml"/><Relationship Id="rId29" Type="http://schemas.openxmlformats.org/officeDocument/2006/relationships/slideLayout" Target="../slideLayouts/slideLayout44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theme" Target="../theme/theme2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6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25.xml"/><Relationship Id="rId19" Type="http://schemas.openxmlformats.org/officeDocument/2006/relationships/slideLayout" Target="../slideLayouts/slideLayout34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6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6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91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4" r:id="rId26"/>
    <p:sldLayoutId id="2147483725" r:id="rId27"/>
    <p:sldLayoutId id="2147483726" r:id="rId28"/>
    <p:sldLayoutId id="2147483727" r:id="rId29"/>
    <p:sldLayoutId id="2147483728" r:id="rId30"/>
    <p:sldLayoutId id="2147483729" r:id="rId31"/>
    <p:sldLayoutId id="2147483730" r:id="rId32"/>
    <p:sldLayoutId id="2147483731" r:id="rId33"/>
    <p:sldLayoutId id="2147483732" r:id="rId34"/>
    <p:sldLayoutId id="2147483733" r:id="rId35"/>
    <p:sldLayoutId id="2147483734" r:id="rId36"/>
    <p:sldLayoutId id="2147483735" r:id="rId37"/>
    <p:sldLayoutId id="2147483736" r:id="rId38"/>
    <p:sldLayoutId id="2147483737" r:id="rId39"/>
    <p:sldLayoutId id="2147483738" r:id="rId40"/>
    <p:sldLayoutId id="2147483739" r:id="rId41"/>
    <p:sldLayoutId id="2147483740" r:id="rId42"/>
    <p:sldLayoutId id="2147483741" r:id="rId43"/>
    <p:sldLayoutId id="2147483742" r:id="rId44"/>
    <p:sldLayoutId id="2147483743" r:id="rId45"/>
    <p:sldLayoutId id="2147483744" r:id="rId46"/>
    <p:sldLayoutId id="2147483745" r:id="rId47"/>
    <p:sldLayoutId id="2147483746" r:id="rId48"/>
    <p:sldLayoutId id="2147483747" r:id="rId49"/>
    <p:sldLayoutId id="2147483748" r:id="rId50"/>
    <p:sldLayoutId id="2147483749" r:id="rId51"/>
    <p:sldLayoutId id="2147483750" r:id="rId52"/>
    <p:sldLayoutId id="2147483751" r:id="rId53"/>
    <p:sldLayoutId id="2147483752" r:id="rId54"/>
    <p:sldLayoutId id="2147483753" r:id="rId55"/>
    <p:sldLayoutId id="2147483754" r:id="rId56"/>
    <p:sldLayoutId id="2147483755" r:id="rId57"/>
    <p:sldLayoutId id="2147483756" r:id="rId58"/>
    <p:sldLayoutId id="2147483757" r:id="rId59"/>
    <p:sldLayoutId id="2147483758" r:id="rId60"/>
    <p:sldLayoutId id="2147483759" r:id="rId61"/>
  </p:sldLayoutIdLst>
  <p:hf hdr="0" dt="0"/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etheus.io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192.168.188.112:9090/metrics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ecolley/client_bash" TargetMode="External"/><Relationship Id="rId13" Type="http://schemas.openxmlformats.org/officeDocument/2006/relationships/hyperlink" Target="https://github.com/fimad/prometheus-haskell" TargetMode="External"/><Relationship Id="rId18" Type="http://schemas.openxmlformats.org/officeDocument/2006/relationships/hyperlink" Target="https://github.com/Jimdo/prometheus_client_php" TargetMode="External"/><Relationship Id="rId3" Type="http://schemas.openxmlformats.org/officeDocument/2006/relationships/image" Target="../media/image24.png"/><Relationship Id="rId7" Type="http://schemas.openxmlformats.org/officeDocument/2006/relationships/hyperlink" Target="https://github.com/prometheus/client_ruby" TargetMode="External"/><Relationship Id="rId12" Type="http://schemas.openxmlformats.org/officeDocument/2006/relationships/hyperlink" Target="https://github.com/deadtrickster/prometheus.erl" TargetMode="External"/><Relationship Id="rId17" Type="http://schemas.openxmlformats.org/officeDocument/2006/relationships/hyperlink" Target="https://github.com/siimon/prom-client" TargetMode="External"/><Relationship Id="rId2" Type="http://schemas.openxmlformats.org/officeDocument/2006/relationships/hyperlink" Target="https://prometheus.io/docs/instrumenting/clientlibs/" TargetMode="External"/><Relationship Id="rId16" Type="http://schemas.openxmlformats.org/officeDocument/2006/relationships/hyperlink" Target="https://github.com/andrasm/prometheus-net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github.com/prometheus/client_python" TargetMode="External"/><Relationship Id="rId11" Type="http://schemas.openxmlformats.org/officeDocument/2006/relationships/hyperlink" Target="https://github.com/deadtrickster/prometheus.ex" TargetMode="External"/><Relationship Id="rId5" Type="http://schemas.openxmlformats.org/officeDocument/2006/relationships/hyperlink" Target="https://github.com/prometheus/client_java" TargetMode="External"/><Relationship Id="rId15" Type="http://schemas.openxmlformats.org/officeDocument/2006/relationships/hyperlink" Target="https://github.com/tarantool/prometheus" TargetMode="External"/><Relationship Id="rId10" Type="http://schemas.openxmlformats.org/officeDocument/2006/relationships/hyperlink" Target="https://github.com/deadtrickster/prometheus.cl" TargetMode="External"/><Relationship Id="rId19" Type="http://schemas.openxmlformats.org/officeDocument/2006/relationships/hyperlink" Target="https://github.com/pingcap/rust-prometheus" TargetMode="External"/><Relationship Id="rId4" Type="http://schemas.openxmlformats.org/officeDocument/2006/relationships/hyperlink" Target="https://github.com/prometheus/client_golang" TargetMode="External"/><Relationship Id="rId9" Type="http://schemas.openxmlformats.org/officeDocument/2006/relationships/hyperlink" Target="https://github.com/jupp0r/prometheus-cpp" TargetMode="External"/><Relationship Id="rId14" Type="http://schemas.openxmlformats.org/officeDocument/2006/relationships/hyperlink" Target="https://github.com/knyar/nginx-lua-prometheu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hyperlink" Target="https://github.com/lucasjellema/example-prometheus-nodejs/blob/master/src/server.j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prometheus.io/docs/instrumenting/exporters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freenetdigital/prometheus_oracle_exporter" TargetMode="Externa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freenetdigital/prometheus_oracle_exporter" TargetMode="External"/><Relationship Id="rId4" Type="http://schemas.openxmlformats.org/officeDocument/2006/relationships/image" Target="../media/image3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hyperlink" Target="https://grafana.com/grafana#visualize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rafana.com/grafana#visualize" TargetMode="External"/><Relationship Id="rId7" Type="http://schemas.openxmlformats.org/officeDocument/2006/relationships/image" Target="../media/image4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play.grafana.org/" TargetMode="Externa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hyperlink" Target="https://grafana.com/plugins?type=datasource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0.jpeg"/><Relationship Id="rId5" Type="http://schemas.openxmlformats.org/officeDocument/2006/relationships/image" Target="../media/image49.png"/><Relationship Id="rId4" Type="http://schemas.openxmlformats.org/officeDocument/2006/relationships/image" Target="../media/image2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tacoda.com/courses/prometheus/creating-dashboards-with-grafana" TargetMode="External"/><Relationship Id="rId2" Type="http://schemas.openxmlformats.org/officeDocument/2006/relationships/hyperlink" Target="https://www.katacoda.com/courses/prometheus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e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2.png"/><Relationship Id="rId7" Type="http://schemas.openxmlformats.org/officeDocument/2006/relationships/hyperlink" Target="mailto:info@amis.nl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www.amis.nl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mailto:lucas.jellema@amis.nl" TargetMode="External"/><Relationship Id="rId10" Type="http://schemas.openxmlformats.org/officeDocument/2006/relationships/image" Target="../media/image55.png"/><Relationship Id="rId4" Type="http://schemas.openxmlformats.org/officeDocument/2006/relationships/hyperlink" Target="http://technology.amis.nl/" TargetMode="External"/><Relationship Id="rId9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>
          <a:xfrm>
            <a:off x="11703" y="810001"/>
            <a:ext cx="9144000" cy="3348000"/>
          </a:xfrm>
        </p:spPr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Monitoring</a:t>
            </a:r>
            <a:br>
              <a:rPr lang="en-US" dirty="0"/>
            </a:br>
            <a:br>
              <a:rPr lang="en-US" dirty="0"/>
            </a:br>
            <a:r>
              <a:rPr lang="en-US" sz="2400" b="0" dirty="0"/>
              <a:t>with Prometheus and Grafana</a:t>
            </a:r>
            <a:endParaRPr lang="nl-NL" sz="2400" b="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880618"/>
            <a:ext cx="4464000" cy="1512000"/>
          </a:xfrm>
        </p:spPr>
        <p:txBody>
          <a:bodyPr/>
          <a:lstStyle/>
          <a:p>
            <a:r>
              <a:rPr lang="en-US" sz="2800" dirty="0"/>
              <a:t>Assuring business value</a:t>
            </a:r>
            <a:endParaRPr lang="nl-NL" sz="28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761038" y="5003800"/>
            <a:ext cx="3240087" cy="107950"/>
          </a:xfrm>
        </p:spPr>
        <p:txBody>
          <a:bodyPr/>
          <a:lstStyle/>
          <a:p>
            <a:r>
              <a:rPr lang="en-US" dirty="0"/>
              <a:t>Monitoring with Prometheus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>
            <a:off x="719998" y="4264489"/>
            <a:ext cx="214065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Jellema, CTO of AMIS</a:t>
            </a:r>
          </a:p>
          <a:p>
            <a:r>
              <a:rPr lang="en-US" sz="1300" dirty="0"/>
              <a:t>Fall 2018</a:t>
            </a:r>
            <a:endParaRPr lang="nl-NL" sz="1300" dirty="0" err="1"/>
          </a:p>
        </p:txBody>
      </p:sp>
      <p:pic>
        <p:nvPicPr>
          <p:cNvPr id="9" name="Picture 4" descr="Image result for prometheus logo">
            <a:extLst>
              <a:ext uri="{FF2B5EF4-FFF2-40B4-BE49-F238E27FC236}">
                <a16:creationId xmlns:a16="http://schemas.microsoft.com/office/drawing/2014/main" id="{5DAB7C6F-945B-4C6F-94E5-0D05465BA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996" y="1424079"/>
            <a:ext cx="2464963" cy="244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Image result for grafana logo">
            <a:extLst>
              <a:ext uri="{FF2B5EF4-FFF2-40B4-BE49-F238E27FC236}">
                <a16:creationId xmlns:a16="http://schemas.microsoft.com/office/drawing/2014/main" id="{93805E3A-486F-42F6-BAC2-2B4D36658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1998" y="3060000"/>
            <a:ext cx="2295355" cy="102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61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931B3-D717-4340-AE6F-B92A85CB7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Status of Prometheus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7914F-6D93-41DB-9B3C-50E2F5B0E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Written</a:t>
            </a:r>
            <a:r>
              <a:rPr lang="nl-NL" dirty="0"/>
              <a:t> in Go Lang – </a:t>
            </a:r>
            <a:r>
              <a:rPr lang="nl-NL" dirty="0" err="1"/>
              <a:t>all</a:t>
            </a:r>
            <a:r>
              <a:rPr lang="nl-NL" dirty="0"/>
              <a:t> open source, </a:t>
            </a:r>
            <a:r>
              <a:rPr lang="nl-NL" dirty="0" err="1"/>
              <a:t>available</a:t>
            </a:r>
            <a:r>
              <a:rPr lang="nl-NL" dirty="0"/>
              <a:t> on GitHub</a:t>
            </a:r>
          </a:p>
          <a:p>
            <a:r>
              <a:rPr lang="nl-NL" dirty="0"/>
              <a:t>Part of CNCF</a:t>
            </a:r>
          </a:p>
          <a:p>
            <a:r>
              <a:rPr lang="nl-NL" dirty="0">
                <a:hlinkClick r:id="rId3"/>
              </a:rPr>
              <a:t>https://prometheus.io/</a:t>
            </a:r>
            <a:endParaRPr lang="nl-NL" dirty="0"/>
          </a:p>
          <a:p>
            <a:r>
              <a:rPr lang="nl-NL" dirty="0" err="1"/>
              <a:t>Since</a:t>
            </a:r>
            <a:r>
              <a:rPr lang="nl-NL" dirty="0"/>
              <a:t> 2012</a:t>
            </a:r>
          </a:p>
          <a:p>
            <a:r>
              <a:rPr lang="nl-NL" dirty="0" err="1"/>
              <a:t>Defacto</a:t>
            </a:r>
            <a:r>
              <a:rPr lang="nl-NL" dirty="0"/>
              <a:t> standard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gathering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(?)</a:t>
            </a:r>
          </a:p>
          <a:p>
            <a:r>
              <a:rPr lang="en-US" i="1" dirty="0"/>
              <a:t>treating time-series data as a data source for generating alerts is now accessible to everyone through those open source tools like Prometheus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B8F1CE-F5F9-4FE6-904E-E12EC3869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62D763-4713-420A-818A-EA8D2AF32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3F1E566-B2FC-4B70-8550-B7DF55F585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5842" y="2571750"/>
            <a:ext cx="5983357" cy="2235540"/>
          </a:xfrm>
          <a:prstGeom prst="rect">
            <a:avLst/>
          </a:prstGeom>
        </p:spPr>
      </p:pic>
      <p:pic>
        <p:nvPicPr>
          <p:cNvPr id="7" name="Picture 4" descr="Image result for prometheus logo">
            <a:extLst>
              <a:ext uri="{FF2B5EF4-FFF2-40B4-BE49-F238E27FC236}">
                <a16:creationId xmlns:a16="http://schemas.microsoft.com/office/drawing/2014/main" id="{BBD082D4-3B58-4476-9B22-92DEF7C0E9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7520" y="31500"/>
            <a:ext cx="2063576" cy="2045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0661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C7A4A-611D-4A5B-AFC3-D13343C01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Prometheus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6A507-6096-4796-A7F2-0D3D0B14AE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Gather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into</a:t>
            </a:r>
            <a:r>
              <a:rPr lang="nl-NL" dirty="0"/>
              <a:t> database</a:t>
            </a:r>
          </a:p>
          <a:p>
            <a:pPr lvl="1"/>
            <a:r>
              <a:rPr lang="nl-NL" dirty="0" err="1"/>
              <a:t>Scheduled</a:t>
            </a:r>
            <a:r>
              <a:rPr lang="nl-NL" dirty="0"/>
              <a:t> pull |</a:t>
            </a:r>
            <a:r>
              <a:rPr lang="nl-NL" dirty="0" err="1"/>
              <a:t>harvest</a:t>
            </a:r>
            <a:r>
              <a:rPr lang="nl-NL" dirty="0"/>
              <a:t>| </a:t>
            </a:r>
            <a:r>
              <a:rPr lang="nl-NL" dirty="0" err="1"/>
              <a:t>scrape</a:t>
            </a:r>
            <a:r>
              <a:rPr lang="nl-NL" dirty="0"/>
              <a:t> actions – HTTP/TCP </a:t>
            </a:r>
            <a:r>
              <a:rPr lang="nl-NL" dirty="0" err="1"/>
              <a:t>requests</a:t>
            </a:r>
            <a:endParaRPr lang="nl-NL" dirty="0"/>
          </a:p>
          <a:p>
            <a:pPr lvl="1"/>
            <a:r>
              <a:rPr lang="nl-NL" dirty="0" err="1"/>
              <a:t>Accessing</a:t>
            </a:r>
            <a:r>
              <a:rPr lang="nl-NL" dirty="0"/>
              <a:t> </a:t>
            </a:r>
            <a:r>
              <a:rPr lang="nl-NL" dirty="0" err="1"/>
              <a:t>Exporters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built in (</a:t>
            </a:r>
            <a:r>
              <a:rPr lang="nl-NL" dirty="0" err="1"/>
              <a:t>scrape</a:t>
            </a:r>
            <a:r>
              <a:rPr lang="nl-NL" dirty="0"/>
              <a:t>) </a:t>
            </a:r>
            <a:r>
              <a:rPr lang="nl-NL" dirty="0" err="1"/>
              <a:t>endpoints</a:t>
            </a:r>
            <a:endParaRPr lang="nl-NL" dirty="0"/>
          </a:p>
          <a:p>
            <a:r>
              <a:rPr lang="nl-NL" dirty="0"/>
              <a:t>Make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availabe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consuming</a:t>
            </a:r>
            <a:r>
              <a:rPr lang="nl-NL" dirty="0"/>
              <a:t> systems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humans</a:t>
            </a:r>
            <a:endParaRPr lang="nl-NL" dirty="0"/>
          </a:p>
          <a:p>
            <a:pPr lvl="1"/>
            <a:r>
              <a:rPr lang="nl-NL" dirty="0" err="1"/>
              <a:t>Such</a:t>
            </a:r>
            <a:r>
              <a:rPr lang="nl-NL" dirty="0"/>
              <a:t> as </a:t>
            </a:r>
            <a:r>
              <a:rPr lang="nl-NL" dirty="0" err="1"/>
              <a:t>Grafana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dashboarding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REST </a:t>
            </a:r>
            <a:r>
              <a:rPr lang="nl-NL" dirty="0" err="1"/>
              <a:t>APIs</a:t>
            </a:r>
            <a:endParaRPr lang="nl-NL" dirty="0"/>
          </a:p>
          <a:p>
            <a:pPr lvl="1"/>
            <a:r>
              <a:rPr lang="nl-NL" dirty="0"/>
              <a:t>Prometheus UI – </a:t>
            </a:r>
            <a:r>
              <a:rPr lang="nl-NL" dirty="0" err="1"/>
              <a:t>Graphs</a:t>
            </a:r>
            <a:r>
              <a:rPr lang="nl-NL" dirty="0"/>
              <a:t>, Console, </a:t>
            </a:r>
            <a:r>
              <a:rPr lang="nl-NL" dirty="0" err="1"/>
              <a:t>PromQL</a:t>
            </a:r>
            <a:endParaRPr lang="nl-NL" dirty="0"/>
          </a:p>
          <a:p>
            <a:r>
              <a:rPr lang="nl-NL" dirty="0" err="1"/>
              <a:t>Analyze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according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[alert] </a:t>
            </a:r>
            <a:r>
              <a:rPr lang="nl-NL" dirty="0" err="1"/>
              <a:t>rules</a:t>
            </a:r>
            <a:endParaRPr lang="nl-NL" dirty="0"/>
          </a:p>
          <a:p>
            <a:pPr lvl="1"/>
            <a:r>
              <a:rPr lang="nl-NL" dirty="0" err="1"/>
              <a:t>Determine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alerts are “</a:t>
            </a:r>
            <a:r>
              <a:rPr lang="nl-NL" dirty="0" err="1"/>
              <a:t>firing</a:t>
            </a:r>
            <a:r>
              <a:rPr lang="nl-NL" dirty="0"/>
              <a:t>”</a:t>
            </a:r>
          </a:p>
          <a:p>
            <a:r>
              <a:rPr lang="nl-NL" dirty="0"/>
              <a:t>Act on </a:t>
            </a:r>
            <a:r>
              <a:rPr lang="nl-NL" dirty="0" err="1"/>
              <a:t>firing</a:t>
            </a:r>
            <a:r>
              <a:rPr lang="nl-NL" dirty="0"/>
              <a:t> alerts</a:t>
            </a:r>
          </a:p>
          <a:p>
            <a:pPr lvl="1"/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r>
              <a:rPr lang="nl-NL" dirty="0"/>
              <a:t> </a:t>
            </a:r>
          </a:p>
          <a:p>
            <a:r>
              <a:rPr lang="nl-NL" dirty="0"/>
              <a:t>Supports </a:t>
            </a:r>
            <a:r>
              <a:rPr lang="nl-NL" dirty="0" err="1"/>
              <a:t>federation</a:t>
            </a:r>
            <a:r>
              <a:rPr lang="nl-NL" dirty="0"/>
              <a:t> – </a:t>
            </a:r>
            <a:r>
              <a:rPr lang="nl-NL" dirty="0" err="1"/>
              <a:t>global</a:t>
            </a:r>
            <a:r>
              <a:rPr lang="nl-NL" dirty="0"/>
              <a:t> view over </a:t>
            </a:r>
            <a:r>
              <a:rPr lang="nl-NL" dirty="0" err="1"/>
              <a:t>local</a:t>
            </a:r>
            <a:r>
              <a:rPr lang="nl-NL" dirty="0"/>
              <a:t> environments </a:t>
            </a:r>
            <a:r>
              <a:rPr lang="nl-NL" dirty="0" err="1"/>
              <a:t>and</a:t>
            </a:r>
            <a:br>
              <a:rPr lang="nl-NL" dirty="0"/>
            </a:br>
            <a:r>
              <a:rPr lang="nl-NL" dirty="0"/>
              <a:t>recovery of </a:t>
            </a:r>
            <a:r>
              <a:rPr lang="nl-NL" dirty="0" err="1"/>
              <a:t>local</a:t>
            </a:r>
            <a:r>
              <a:rPr lang="nl-NL" dirty="0"/>
              <a:t> environment</a:t>
            </a:r>
            <a:br>
              <a:rPr lang="nl-NL" dirty="0"/>
            </a:b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377119-D516-4532-AA1B-24B954A3E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FF5B1-C6B5-4312-AD09-AB9D9E2E5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2052" name="Picture 4" descr="Image result for prometheus logo">
            <a:extLst>
              <a:ext uri="{FF2B5EF4-FFF2-40B4-BE49-F238E27FC236}">
                <a16:creationId xmlns:a16="http://schemas.microsoft.com/office/drawing/2014/main" id="{968ED334-66AD-4F83-9E3B-7395348EE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7583" y="2272157"/>
            <a:ext cx="2464963" cy="2443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282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9F996-BAC2-4617-ADA4-D03C2F02E7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Prometheus Architecture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6E025C-6626-4A25-8A66-F145BE65EC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1B31C4-422D-4787-AABB-FC9025EE1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307571-545D-4C16-AB70-4C3D7563A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6146" name="Picture 2" descr="Architecture diargram">
            <a:extLst>
              <a:ext uri="{FF2B5EF4-FFF2-40B4-BE49-F238E27FC236}">
                <a16:creationId xmlns:a16="http://schemas.microsoft.com/office/drawing/2014/main" id="{413DFE77-A221-4462-92D1-2F11611CB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299" y="726055"/>
            <a:ext cx="7170698" cy="39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9006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3AAC-08EB-4CE0-BF8B-1689AD47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Prometheus </a:t>
            </a:r>
            <a:r>
              <a:rPr lang="nl-NL" dirty="0" err="1"/>
              <a:t>Metrics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DDCFC-AEF6-4C24-9042-FC85B80BD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64362" cy="3780000"/>
          </a:xfrm>
        </p:spPr>
        <p:txBody>
          <a:bodyPr/>
          <a:lstStyle/>
          <a:p>
            <a:r>
              <a:rPr lang="nl-NL" dirty="0" err="1"/>
              <a:t>All</a:t>
            </a:r>
            <a:r>
              <a:rPr lang="nl-NL" dirty="0"/>
              <a:t> are </a:t>
            </a:r>
            <a:r>
              <a:rPr lang="nl-NL" dirty="0" err="1"/>
              <a:t>numeric</a:t>
            </a:r>
            <a:endParaRPr lang="nl-NL" dirty="0"/>
          </a:p>
          <a:p>
            <a:r>
              <a:rPr lang="nl-NL" dirty="0" err="1"/>
              <a:t>Uniquely</a:t>
            </a:r>
            <a:r>
              <a:rPr lang="nl-NL" dirty="0"/>
              <a:t> </a:t>
            </a:r>
            <a:r>
              <a:rPr lang="nl-NL" dirty="0" err="1"/>
              <a:t>identified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name </a:t>
            </a:r>
            <a:r>
              <a:rPr lang="nl-NL" dirty="0" err="1"/>
              <a:t>and</a:t>
            </a:r>
            <a:r>
              <a:rPr lang="nl-NL" dirty="0"/>
              <a:t> set of labels</a:t>
            </a:r>
          </a:p>
          <a:p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labeled</a:t>
            </a:r>
            <a:r>
              <a:rPr lang="nl-NL" dirty="0"/>
              <a:t> (</a:t>
            </a:r>
            <a:r>
              <a:rPr lang="nl-NL" dirty="0" err="1"/>
              <a:t>associated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dimensions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Aggregation</a:t>
            </a:r>
            <a:r>
              <a:rPr lang="nl-NL" dirty="0"/>
              <a:t> is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i="1" dirty="0" err="1"/>
              <a:t>grouped</a:t>
            </a:r>
            <a:r>
              <a:rPr lang="nl-NL" i="1" dirty="0"/>
              <a:t> </a:t>
            </a:r>
            <a:r>
              <a:rPr lang="nl-NL" i="1" dirty="0" err="1"/>
              <a:t>by</a:t>
            </a:r>
            <a:r>
              <a:rPr lang="nl-NL" i="1" dirty="0"/>
              <a:t> </a:t>
            </a:r>
            <a:r>
              <a:rPr lang="nl-NL" i="1" dirty="0" err="1"/>
              <a:t>dimension</a:t>
            </a:r>
            <a:endParaRPr lang="nl-NL" i="1" dirty="0"/>
          </a:p>
          <a:p>
            <a:pPr lvl="1"/>
            <a:r>
              <a:rPr lang="nl-NL" dirty="0"/>
              <a:t>(labels </a:t>
            </a:r>
            <a:r>
              <a:rPr lang="nl-NL" dirty="0" err="1"/>
              <a:t>should</a:t>
            </a:r>
            <a:r>
              <a:rPr lang="nl-NL" dirty="0"/>
              <a:t> have </a:t>
            </a:r>
            <a:r>
              <a:rPr lang="nl-NL" dirty="0" err="1"/>
              <a:t>limited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values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Filtering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Drill</a:t>
            </a:r>
            <a:r>
              <a:rPr lang="nl-NL" dirty="0"/>
              <a:t> down is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done</a:t>
            </a:r>
            <a:r>
              <a:rPr lang="nl-NL" dirty="0"/>
              <a:t> </a:t>
            </a:r>
            <a:r>
              <a:rPr lang="nl-NL" dirty="0" err="1"/>
              <a:t>using</a:t>
            </a:r>
            <a:r>
              <a:rPr lang="nl-NL" dirty="0"/>
              <a:t> labels</a:t>
            </a: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 err="1"/>
              <a:t>Examples</a:t>
            </a:r>
            <a:r>
              <a:rPr lang="nl-NL" dirty="0"/>
              <a:t> of labels:</a:t>
            </a:r>
          </a:p>
          <a:p>
            <a:pPr lvl="1"/>
            <a:r>
              <a:rPr lang="nl-NL" dirty="0"/>
              <a:t>Data Center, </a:t>
            </a:r>
            <a:r>
              <a:rPr lang="nl-NL" dirty="0" err="1"/>
              <a:t>Region</a:t>
            </a:r>
            <a:endParaRPr lang="nl-NL" dirty="0"/>
          </a:p>
          <a:p>
            <a:pPr lvl="1"/>
            <a:r>
              <a:rPr lang="nl-NL" dirty="0"/>
              <a:t>Environment (</a:t>
            </a:r>
            <a:r>
              <a:rPr lang="nl-NL" dirty="0" err="1"/>
              <a:t>Prod</a:t>
            </a:r>
            <a:r>
              <a:rPr lang="nl-NL" dirty="0"/>
              <a:t>, </a:t>
            </a:r>
            <a:r>
              <a:rPr lang="nl-NL" dirty="0" err="1"/>
              <a:t>Acc</a:t>
            </a:r>
            <a:r>
              <a:rPr lang="nl-NL" dirty="0"/>
              <a:t>, Test)</a:t>
            </a:r>
          </a:p>
          <a:p>
            <a:pPr lvl="1"/>
            <a:r>
              <a:rPr lang="nl-NL" dirty="0"/>
              <a:t>Service, Application, Module</a:t>
            </a:r>
          </a:p>
          <a:p>
            <a:pPr lvl="1"/>
            <a:r>
              <a:rPr lang="nl-NL" dirty="0"/>
              <a:t>URL </a:t>
            </a:r>
            <a:r>
              <a:rPr lang="nl-NL" dirty="0" err="1"/>
              <a:t>Path</a:t>
            </a:r>
            <a:r>
              <a:rPr lang="nl-NL" dirty="0"/>
              <a:t>, </a:t>
            </a:r>
            <a:r>
              <a:rPr lang="nl-NL" dirty="0" err="1"/>
              <a:t>request</a:t>
            </a:r>
            <a:r>
              <a:rPr lang="nl-NL" dirty="0"/>
              <a:t> type, status, error code</a:t>
            </a:r>
          </a:p>
          <a:p>
            <a:pPr lvl="1"/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aspects</a:t>
            </a:r>
            <a:r>
              <a:rPr lang="nl-NL" dirty="0"/>
              <a:t> </a:t>
            </a:r>
            <a:r>
              <a:rPr lang="nl-NL" dirty="0" err="1"/>
              <a:t>such</a:t>
            </a:r>
            <a:r>
              <a:rPr lang="nl-NL" dirty="0"/>
              <a:t> as date, time, user </a:t>
            </a:r>
            <a:r>
              <a:rPr lang="nl-NL" dirty="0" err="1"/>
              <a:t>id</a:t>
            </a:r>
            <a:r>
              <a:rPr lang="nl-NL" dirty="0"/>
              <a:t>, user IP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A0E0B-C5B0-4F2B-A074-40CF3D64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65BE5-F199-4159-AE70-81684B16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0005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31738-F252-487E-AB12-CA572DB49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– </a:t>
            </a:r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Prometheus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D81338-5AB5-49C4-BD0B-1D596B3081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FCCBE-AA0C-4901-9437-780657399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4739F-D1A9-4D51-AE74-7125FD3C8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6" name="Picture 2" descr="Architecture diargram">
            <a:extLst>
              <a:ext uri="{FF2B5EF4-FFF2-40B4-BE49-F238E27FC236}">
                <a16:creationId xmlns:a16="http://schemas.microsoft.com/office/drawing/2014/main" id="{BF771236-ED97-4EF9-A259-E1C487F714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53"/>
          <a:stretch/>
        </p:blipFill>
        <p:spPr bwMode="auto">
          <a:xfrm>
            <a:off x="1253299" y="726055"/>
            <a:ext cx="4312930" cy="3989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rometheus logo">
            <a:extLst>
              <a:ext uri="{FF2B5EF4-FFF2-40B4-BE49-F238E27FC236}">
                <a16:creationId xmlns:a16="http://schemas.microsoft.com/office/drawing/2014/main" id="{8E90D123-CE08-4AA9-92C9-F59E3F565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23" y="648000"/>
            <a:ext cx="1543337" cy="1530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prometheus logo">
            <a:hlinkClick r:id="rId5"/>
            <a:extLst>
              <a:ext uri="{FF2B5EF4-FFF2-40B4-BE49-F238E27FC236}">
                <a16:creationId xmlns:a16="http://schemas.microsoft.com/office/drawing/2014/main" id="{6DADBFA4-B19B-47AB-946F-97D9E2F15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783" y="1573493"/>
            <a:ext cx="1006884" cy="998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24AD088-19E7-4568-AE69-17DF3C190B1F}"/>
              </a:ext>
            </a:extLst>
          </p:cNvPr>
          <p:cNvSpPr/>
          <p:nvPr/>
        </p:nvSpPr>
        <p:spPr>
          <a:xfrm>
            <a:off x="1059543" y="2973519"/>
            <a:ext cx="2010228" cy="17424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F25AA05-F2E7-4E07-81B7-4E5138F55303}"/>
              </a:ext>
            </a:extLst>
          </p:cNvPr>
          <p:cNvSpPr/>
          <p:nvPr/>
        </p:nvSpPr>
        <p:spPr>
          <a:xfrm>
            <a:off x="6030059" y="2390079"/>
            <a:ext cx="2838170" cy="153011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latin typeface="Lucida Sans Typewriter" panose="020B0509030504030204" pitchFamily="49" charset="0"/>
              </a:rPr>
              <a:t>prometheus.yml</a:t>
            </a:r>
            <a:endParaRPr lang="nl-NL" sz="1600" dirty="0">
              <a:latin typeface="Lucida Sans Typewriter" panose="020B0509030504030204" pitchFamily="49" charset="0"/>
            </a:endParaRPr>
          </a:p>
          <a:p>
            <a:pPr algn="ctr"/>
            <a:endParaRPr lang="nl-NL" sz="1600" dirty="0">
              <a:latin typeface="Lucida Sans Typewriter" panose="020B0509030504030204" pitchFamily="49" charset="0"/>
            </a:endParaRPr>
          </a:p>
          <a:p>
            <a:pPr algn="ctr"/>
            <a:endParaRPr lang="nl-NL" sz="1100" dirty="0">
              <a:latin typeface="Lucida Sans Typewriter" panose="020B0509030504030204" pitchFamily="49" charset="0"/>
            </a:endParaRPr>
          </a:p>
          <a:p>
            <a:pPr algn="ctr"/>
            <a:endParaRPr lang="nl-NL" sz="1100" dirty="0">
              <a:latin typeface="Lucida Sans Typewriter" panose="020B0509030504030204" pitchFamily="49" charset="0"/>
            </a:endParaRPr>
          </a:p>
          <a:p>
            <a:pPr algn="ctr"/>
            <a:endParaRPr lang="nl-NL" sz="1100" dirty="0">
              <a:latin typeface="Lucida Sans Typewriter" panose="020B0509030504030204" pitchFamily="49" charset="0"/>
            </a:endParaRPr>
          </a:p>
          <a:p>
            <a:pPr algn="ctr"/>
            <a:endParaRPr lang="nl-NL" sz="1100" dirty="0">
              <a:latin typeface="Lucida Sans Typewriter" panose="020B0509030504030204" pitchFamily="49" charset="0"/>
            </a:endParaRPr>
          </a:p>
          <a:p>
            <a:pPr algn="ctr"/>
            <a:endParaRPr lang="en-NL" sz="1100" dirty="0">
              <a:latin typeface="Lucida Sans Typewriter" panose="020B0509030504030204" pitchFamily="49" charset="0"/>
            </a:endParaRPr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2D02833C-07B4-485B-B7ED-1E9D2218CFA7}"/>
              </a:ext>
            </a:extLst>
          </p:cNvPr>
          <p:cNvCxnSpPr>
            <a:cxnSpLocks/>
          </p:cNvCxnSpPr>
          <p:nvPr/>
        </p:nvCxnSpPr>
        <p:spPr>
          <a:xfrm>
            <a:off x="5515032" y="3131353"/>
            <a:ext cx="515027" cy="5105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4C4F3290-18BD-4FF2-BA63-F2936D42D7E3}"/>
              </a:ext>
            </a:extLst>
          </p:cNvPr>
          <p:cNvSpPr/>
          <p:nvPr/>
        </p:nvSpPr>
        <p:spPr>
          <a:xfrm>
            <a:off x="5996088" y="2921987"/>
            <a:ext cx="293019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latin typeface="Lucida Sans Typewriter" panose="020B0509030504030204" pitchFamily="49" charset="0"/>
                <a:cs typeface="Times New Roman" panose="02020603050405020304" pitchFamily="18" charset="0"/>
              </a:rPr>
              <a:t>- </a:t>
            </a:r>
            <a:r>
              <a:rPr lang="en-US" sz="1000" dirty="0" err="1">
                <a:latin typeface="Lucida Sans Typewriter" panose="020B0509030504030204" pitchFamily="49" charset="0"/>
                <a:cs typeface="Times New Roman" panose="02020603050405020304" pitchFamily="18" charset="0"/>
              </a:rPr>
              <a:t>job_name</a:t>
            </a:r>
            <a:r>
              <a:rPr lang="en-US" sz="1000" dirty="0">
                <a:latin typeface="Lucida Sans Typewriter" panose="020B0509030504030204" pitchFamily="49" charset="0"/>
                <a:cs typeface="Times New Roman" panose="02020603050405020304" pitchFamily="18" charset="0"/>
              </a:rPr>
              <a:t>: '</a:t>
            </a:r>
            <a:r>
              <a:rPr lang="en-US" sz="1000" dirty="0" err="1">
                <a:latin typeface="Lucida Sans Typewriter" panose="020B0509030504030204" pitchFamily="49" charset="0"/>
                <a:cs typeface="Times New Roman" panose="02020603050405020304" pitchFamily="18" charset="0"/>
              </a:rPr>
              <a:t>prometheus</a:t>
            </a:r>
            <a:r>
              <a:rPr lang="en-US" sz="1000" dirty="0">
                <a:latin typeface="Lucida Sans Typewriter" panose="020B0509030504030204" pitchFamily="49" charset="0"/>
                <a:cs typeface="Times New Roman" panose="02020603050405020304" pitchFamily="18" charset="0"/>
              </a:rPr>
              <a:t>'</a:t>
            </a:r>
          </a:p>
          <a:p>
            <a:r>
              <a:rPr lang="en-US" sz="1000" dirty="0">
                <a:latin typeface="Lucida Sans Typewriter" panose="020B0509030504030204" pitchFamily="49" charset="0"/>
                <a:cs typeface="Times New Roman" panose="02020603050405020304" pitchFamily="18" charset="0"/>
              </a:rPr>
              <a:t># </a:t>
            </a:r>
            <a:r>
              <a:rPr lang="en-US" sz="1000" dirty="0" err="1">
                <a:latin typeface="Lucida Sans Typewriter" panose="020B0509030504030204" pitchFamily="49" charset="0"/>
                <a:cs typeface="Times New Roman" panose="02020603050405020304" pitchFamily="18" charset="0"/>
              </a:rPr>
              <a:t>metrics_path</a:t>
            </a:r>
            <a:r>
              <a:rPr lang="en-US" sz="1000" dirty="0">
                <a:latin typeface="Lucida Sans Typewriter" panose="020B0509030504030204" pitchFamily="49" charset="0"/>
                <a:cs typeface="Times New Roman" panose="02020603050405020304" pitchFamily="18" charset="0"/>
              </a:rPr>
              <a:t> defaults to /metrics</a:t>
            </a:r>
          </a:p>
          <a:p>
            <a:r>
              <a:rPr lang="en-US" sz="1000" dirty="0">
                <a:latin typeface="Lucida Sans Typewriter" panose="020B0509030504030204" pitchFamily="49" charset="0"/>
                <a:cs typeface="Times New Roman" panose="02020603050405020304" pitchFamily="18" charset="0"/>
              </a:rPr>
              <a:t># scheme defaults to 'http'.</a:t>
            </a:r>
          </a:p>
          <a:p>
            <a:r>
              <a:rPr lang="en-US" sz="1000" dirty="0" err="1">
                <a:latin typeface="Lucida Sans Typewriter" panose="020B0509030504030204" pitchFamily="49" charset="0"/>
                <a:cs typeface="Times New Roman" panose="02020603050405020304" pitchFamily="18" charset="0"/>
              </a:rPr>
              <a:t>static_configs</a:t>
            </a:r>
            <a:r>
              <a:rPr lang="en-US" sz="1000" dirty="0">
                <a:latin typeface="Lucida Sans Typewriter" panose="020B0509030504030204" pitchFamily="49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1000" dirty="0">
                <a:latin typeface="Lucida Sans Typewriter" panose="020B0509030504030204" pitchFamily="49" charset="0"/>
                <a:cs typeface="Times New Roman" panose="02020603050405020304" pitchFamily="18" charset="0"/>
              </a:rPr>
              <a:t>- targets: ['localhost:9090']</a:t>
            </a:r>
          </a:p>
        </p:txBody>
      </p:sp>
    </p:spTree>
    <p:extLst>
      <p:ext uri="{BB962C8B-B14F-4D97-AF65-F5344CB8AC3E}">
        <p14:creationId xmlns:p14="http://schemas.microsoft.com/office/powerpoint/2010/main" val="1952305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83AAC-08EB-4CE0-BF8B-1689AD477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Prometheus – Types of </a:t>
            </a:r>
            <a:r>
              <a:rPr lang="nl-NL" dirty="0" err="1"/>
              <a:t>Metrics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DDCFC-AEF6-4C24-9042-FC85B80BD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87997" cy="3780000"/>
          </a:xfrm>
        </p:spPr>
        <p:txBody>
          <a:bodyPr/>
          <a:lstStyle/>
          <a:p>
            <a:r>
              <a:rPr lang="nl-NL" dirty="0"/>
              <a:t>Basic counters:</a:t>
            </a:r>
          </a:p>
          <a:p>
            <a:pPr lvl="1"/>
            <a:r>
              <a:rPr lang="nl-NL" dirty="0" err="1"/>
              <a:t>Gauge</a:t>
            </a:r>
            <a:r>
              <a:rPr lang="nl-NL" dirty="0"/>
              <a:t> –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value</a:t>
            </a:r>
            <a:r>
              <a:rPr lang="nl-NL" dirty="0"/>
              <a:t> (%disk free, response time, state of database)</a:t>
            </a:r>
          </a:p>
          <a:p>
            <a:pPr lvl="1"/>
            <a:r>
              <a:rPr lang="nl-NL" dirty="0"/>
              <a:t>Counter - #</a:t>
            </a:r>
            <a:r>
              <a:rPr lang="nl-NL" dirty="0" err="1"/>
              <a:t>occurrences</a:t>
            </a:r>
            <a:r>
              <a:rPr lang="nl-NL" dirty="0"/>
              <a:t> –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derived</a:t>
            </a:r>
            <a:r>
              <a:rPr lang="nl-NL" dirty="0"/>
              <a:t> </a:t>
            </a:r>
            <a:r>
              <a:rPr lang="nl-NL" dirty="0" err="1"/>
              <a:t>rate</a:t>
            </a:r>
            <a:r>
              <a:rPr lang="nl-NL" dirty="0"/>
              <a:t> - #</a:t>
            </a:r>
            <a:r>
              <a:rPr lang="nl-NL" dirty="0" err="1"/>
              <a:t>occurrences</a:t>
            </a:r>
            <a:r>
              <a:rPr lang="nl-NL" dirty="0"/>
              <a:t>/time unit - (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requests</a:t>
            </a:r>
            <a:r>
              <a:rPr lang="nl-NL" dirty="0"/>
              <a:t>, </a:t>
            </a:r>
            <a:r>
              <a:rPr lang="nl-NL" dirty="0" err="1"/>
              <a:t>number</a:t>
            </a:r>
            <a:r>
              <a:rPr lang="nl-NL" dirty="0"/>
              <a:t> of bytes </a:t>
            </a:r>
            <a:r>
              <a:rPr lang="nl-NL" dirty="0" err="1"/>
              <a:t>transferred</a:t>
            </a:r>
            <a:r>
              <a:rPr lang="nl-NL" dirty="0"/>
              <a:t>); </a:t>
            </a:r>
          </a:p>
          <a:p>
            <a:pPr lvl="2"/>
            <a:r>
              <a:rPr lang="nl-NL" dirty="0"/>
              <a:t>counters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reset but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decremented</a:t>
            </a:r>
            <a:endParaRPr lang="nl-NL" dirty="0"/>
          </a:p>
          <a:p>
            <a:r>
              <a:rPr lang="nl-NL" dirty="0"/>
              <a:t>Sampling Counters:</a:t>
            </a:r>
          </a:p>
          <a:p>
            <a:pPr lvl="1"/>
            <a:r>
              <a:rPr lang="nl-NL" dirty="0"/>
              <a:t>Summary – </a:t>
            </a:r>
            <a:r>
              <a:rPr lang="nl-NL" dirty="0" err="1"/>
              <a:t>reports</a:t>
            </a:r>
            <a:r>
              <a:rPr lang="nl-NL" dirty="0"/>
              <a:t> </a:t>
            </a:r>
            <a:r>
              <a:rPr lang="nl-NL" dirty="0" err="1"/>
              <a:t>quantiles</a:t>
            </a:r>
            <a:r>
              <a:rPr lang="nl-NL" dirty="0"/>
              <a:t> as well as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sum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total</a:t>
            </a:r>
            <a:r>
              <a:rPr lang="nl-NL" dirty="0"/>
              <a:t> </a:t>
            </a:r>
            <a:r>
              <a:rPr lang="nl-NL" dirty="0" err="1"/>
              <a:t>count</a:t>
            </a:r>
            <a:r>
              <a:rPr lang="nl-NL" dirty="0"/>
              <a:t> (over sliding </a:t>
            </a:r>
            <a:r>
              <a:rPr lang="nl-NL" dirty="0" err="1"/>
              <a:t>window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Histogram – </a:t>
            </a:r>
            <a:r>
              <a:rPr lang="nl-NL" dirty="0" err="1"/>
              <a:t>maps</a:t>
            </a:r>
            <a:r>
              <a:rPr lang="nl-NL" dirty="0"/>
              <a:t> </a:t>
            </a:r>
            <a:r>
              <a:rPr lang="nl-NL" dirty="0" err="1"/>
              <a:t>observations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buckets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reports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instances</a:t>
            </a:r>
            <a:r>
              <a:rPr lang="nl-NL" dirty="0"/>
              <a:t> per bucket (over sliding </a:t>
            </a:r>
            <a:r>
              <a:rPr lang="nl-NL" dirty="0" err="1"/>
              <a:t>window</a:t>
            </a:r>
            <a:r>
              <a:rPr lang="nl-NL" dirty="0"/>
              <a:t>)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A0E0B-C5B0-4F2B-A074-40CF3D644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265BE5-F199-4159-AE70-81684B168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10" name="Snagit_SNG832">
            <a:extLst>
              <a:ext uri="{FF2B5EF4-FFF2-40B4-BE49-F238E27FC236}">
                <a16:creationId xmlns:a16="http://schemas.microsoft.com/office/drawing/2014/main" id="{3A721CBA-B6D3-499E-8F6E-0E4EBAE6EF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0" y="3559744"/>
            <a:ext cx="3909399" cy="129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429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9F3A9-6123-4715-A8FB-FD41AC1EE4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Counter – per time slice </a:t>
            </a:r>
            <a:r>
              <a:rPr lang="nl-NL" dirty="0" err="1"/>
              <a:t>and</a:t>
            </a:r>
            <a:r>
              <a:rPr lang="nl-NL" dirty="0"/>
              <a:t> as a </a:t>
            </a:r>
            <a:r>
              <a:rPr lang="nl-NL" dirty="0" err="1"/>
              <a:t>rate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4ADDBE-475E-436D-9143-6838D9B3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C0E16D4-F62F-4DEA-93F8-DFAC08853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CCDAE7-E956-476B-AD9E-C8FC5723A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pic>
        <p:nvPicPr>
          <p:cNvPr id="9218" name="Picture 2" descr="https://images.contentstack.io/v3/assets/blt300387d93dabf50e/blta746f4e59284e577/59920c50dac835f9700fd15a/download">
            <a:extLst>
              <a:ext uri="{FF2B5EF4-FFF2-40B4-BE49-F238E27FC236}">
                <a16:creationId xmlns:a16="http://schemas.microsoft.com/office/drawing/2014/main" id="{A740FF34-03F6-4DBA-89F8-F92BF5EA88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20"/>
          <a:stretch/>
        </p:blipFill>
        <p:spPr bwMode="auto">
          <a:xfrm>
            <a:off x="1712686" y="910471"/>
            <a:ext cx="7336064" cy="3805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4533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19F5-B422-4A84-A50B-EF68B071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Exposing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Prometheus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Scrape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802D98-0FE8-4A7D-8037-4826863EB5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Have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or environment listen </a:t>
            </a:r>
            <a:r>
              <a:rPr lang="nl-NL" dirty="0" err="1"/>
              <a:t>for</a:t>
            </a:r>
            <a:r>
              <a:rPr lang="nl-NL" dirty="0"/>
              <a:t> HTTP </a:t>
            </a:r>
            <a:r>
              <a:rPr lang="nl-NL" dirty="0" err="1"/>
              <a:t>requests</a:t>
            </a:r>
            <a:r>
              <a:rPr lang="nl-NL" dirty="0"/>
              <a:t> at a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endpoint</a:t>
            </a:r>
            <a:r>
              <a:rPr lang="nl-NL" dirty="0"/>
              <a:t> (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i="1" dirty="0" err="1"/>
              <a:t>host:port</a:t>
            </a:r>
            <a:r>
              <a:rPr lang="nl-NL" i="1" dirty="0"/>
              <a:t>/</a:t>
            </a:r>
            <a:r>
              <a:rPr lang="nl-NL" i="1" dirty="0" err="1"/>
              <a:t>metrics</a:t>
            </a:r>
            <a:r>
              <a:rPr lang="nl-NL" dirty="0"/>
              <a:t>)</a:t>
            </a:r>
          </a:p>
          <a:p>
            <a:r>
              <a:rPr lang="nl-NL" dirty="0"/>
              <a:t>Return </a:t>
            </a:r>
            <a:r>
              <a:rPr lang="nl-NL" dirty="0" err="1"/>
              <a:t>Metrics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proper format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requests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this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a Client Library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easily</a:t>
            </a:r>
            <a:br>
              <a:rPr lang="nl-NL" dirty="0"/>
            </a:br>
            <a:r>
              <a:rPr lang="nl-NL" dirty="0" err="1"/>
              <a:t>compose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proper </a:t>
            </a:r>
            <a:r>
              <a:rPr lang="nl-NL" dirty="0" err="1"/>
              <a:t>metrics</a:t>
            </a:r>
            <a:br>
              <a:rPr lang="nl-NL" dirty="0"/>
            </a:br>
            <a:r>
              <a:rPr lang="nl-NL" dirty="0"/>
              <a:t>response </a:t>
            </a:r>
            <a:r>
              <a:rPr lang="nl-NL" dirty="0" err="1"/>
              <a:t>messages</a:t>
            </a:r>
            <a:br>
              <a:rPr lang="nl-NL" dirty="0"/>
            </a:br>
            <a:endParaRPr lang="nl-NL" dirty="0"/>
          </a:p>
          <a:p>
            <a:r>
              <a:rPr lang="nl-NL" dirty="0" err="1"/>
              <a:t>Configure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endpoint</a:t>
            </a:r>
            <a:r>
              <a:rPr lang="nl-NL" dirty="0"/>
              <a:t> on </a:t>
            </a:r>
            <a:r>
              <a:rPr lang="nl-NL" dirty="0" err="1"/>
              <a:t>the</a:t>
            </a:r>
            <a:br>
              <a:rPr lang="nl-NL" dirty="0"/>
            </a:br>
            <a:r>
              <a:rPr lang="nl-NL" dirty="0"/>
              <a:t>Prometheus server in </a:t>
            </a:r>
            <a:r>
              <a:rPr lang="nl-NL" dirty="0" err="1"/>
              <a:t>the</a:t>
            </a:r>
            <a:r>
              <a:rPr lang="nl-NL" dirty="0"/>
              <a:t> </a:t>
            </a:r>
            <a:br>
              <a:rPr lang="nl-NL" dirty="0"/>
            </a:br>
            <a:r>
              <a:rPr lang="nl-NL" i="1" dirty="0" err="1"/>
              <a:t>prometheus.yml</a:t>
            </a:r>
            <a:r>
              <a:rPr lang="nl-NL" dirty="0"/>
              <a:t> file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4F8D4-A962-4429-B30A-42A9962BE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699487" y="5004000"/>
            <a:ext cx="3240000" cy="108000"/>
          </a:xfrm>
        </p:spPr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8A0E5-8C5A-4DD5-9231-7AD1454D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11487" y="500400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6" name="Picture 2" descr="Architecture diargram">
            <a:extLst>
              <a:ext uri="{FF2B5EF4-FFF2-40B4-BE49-F238E27FC236}">
                <a16:creationId xmlns:a16="http://schemas.microsoft.com/office/drawing/2014/main" id="{D4A38621-49EE-4281-A6CE-659FF4A40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8" r="56552"/>
          <a:stretch/>
        </p:blipFill>
        <p:spPr bwMode="auto">
          <a:xfrm>
            <a:off x="3444958" y="1852186"/>
            <a:ext cx="3115501" cy="300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AA3A92-14F7-4D34-8D0C-26A07F32CCF1}"/>
              </a:ext>
            </a:extLst>
          </p:cNvPr>
          <p:cNvSpPr/>
          <p:nvPr/>
        </p:nvSpPr>
        <p:spPr>
          <a:xfrm>
            <a:off x="3374572" y="3106058"/>
            <a:ext cx="1973943" cy="1691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BDC39E6-9F21-45E5-8260-A7F12E3AFC84}"/>
              </a:ext>
            </a:extLst>
          </p:cNvPr>
          <p:cNvSpPr/>
          <p:nvPr/>
        </p:nvSpPr>
        <p:spPr>
          <a:xfrm>
            <a:off x="7075486" y="2438400"/>
            <a:ext cx="1981428" cy="21118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>
                <a:latin typeface="Lucida Sans Typewriter" panose="020B0509030504030204" pitchFamily="49" charset="0"/>
              </a:rPr>
              <a:t>prometheus.yml</a:t>
            </a:r>
            <a:endParaRPr lang="nl-NL" sz="1600" dirty="0">
              <a:latin typeface="Lucida Sans Typewriter" panose="020B0509030504030204" pitchFamily="49" charset="0"/>
            </a:endParaRPr>
          </a:p>
          <a:p>
            <a:pPr algn="ctr"/>
            <a:endParaRPr lang="nl-NL" sz="1600" dirty="0">
              <a:latin typeface="Lucida Sans Typewriter" panose="020B0509030504030204" pitchFamily="49" charset="0"/>
            </a:endParaRPr>
          </a:p>
          <a:p>
            <a:pPr algn="ctr"/>
            <a:endParaRPr lang="nl-NL" sz="1600" dirty="0">
              <a:latin typeface="Lucida Sans Typewriter" panose="020B0509030504030204" pitchFamily="49" charset="0"/>
            </a:endParaRPr>
          </a:p>
          <a:p>
            <a:pPr algn="ctr"/>
            <a:endParaRPr lang="nl-NL" sz="1600" dirty="0">
              <a:latin typeface="Lucida Sans Typewriter" panose="020B0509030504030204" pitchFamily="49" charset="0"/>
            </a:endParaRPr>
          </a:p>
          <a:p>
            <a:pPr algn="ctr"/>
            <a:endParaRPr lang="nl-NL" sz="1100" dirty="0">
              <a:latin typeface="Lucida Sans Typewriter" panose="020B0509030504030204" pitchFamily="49" charset="0"/>
            </a:endParaRPr>
          </a:p>
          <a:p>
            <a:pPr algn="ctr"/>
            <a:endParaRPr lang="nl-NL" sz="1100" dirty="0">
              <a:latin typeface="Lucida Sans Typewriter" panose="020B0509030504030204" pitchFamily="49" charset="0"/>
            </a:endParaRPr>
          </a:p>
          <a:p>
            <a:pPr algn="ctr"/>
            <a:endParaRPr lang="nl-NL" sz="1100" dirty="0">
              <a:latin typeface="Lucida Sans Typewriter" panose="020B0509030504030204" pitchFamily="49" charset="0"/>
            </a:endParaRPr>
          </a:p>
          <a:p>
            <a:pPr algn="ctr"/>
            <a:endParaRPr lang="nl-NL" sz="1100" dirty="0">
              <a:latin typeface="Lucida Sans Typewriter" panose="020B0509030504030204" pitchFamily="49" charset="0"/>
            </a:endParaRPr>
          </a:p>
          <a:p>
            <a:pPr algn="ctr"/>
            <a:endParaRPr lang="en-NL" sz="1100" dirty="0">
              <a:latin typeface="Lucida Sans Typewriter" panose="020B0509030504030204" pitchFamily="49" charset="0"/>
            </a:endParaRP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D9EA1E5-CCDF-4611-9B85-2C040D00D996}"/>
              </a:ext>
            </a:extLst>
          </p:cNvPr>
          <p:cNvCxnSpPr>
            <a:cxnSpLocks/>
          </p:cNvCxnSpPr>
          <p:nvPr/>
        </p:nvCxnSpPr>
        <p:spPr>
          <a:xfrm>
            <a:off x="6560459" y="3179675"/>
            <a:ext cx="515027" cy="51058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357B0A5-3C97-4EFC-9249-CEC49C15EC8C}"/>
              </a:ext>
            </a:extLst>
          </p:cNvPr>
          <p:cNvSpPr/>
          <p:nvPr/>
        </p:nvSpPr>
        <p:spPr>
          <a:xfrm>
            <a:off x="7041515" y="2970309"/>
            <a:ext cx="2227943" cy="15799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dirty="0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- </a:t>
            </a:r>
            <a:r>
              <a:rPr lang="en-GB" sz="1000" dirty="0" err="1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job_name</a:t>
            </a:r>
            <a:r>
              <a:rPr lang="en-GB" sz="1000" dirty="0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node-app</a:t>
            </a:r>
            <a:endParaRPr lang="en-NL" sz="1000" dirty="0">
              <a:latin typeface="Lucida Sans Typewriter" panose="020B05090305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dirty="0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GB" sz="1000" dirty="0" err="1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scrape_interval</a:t>
            </a:r>
            <a:r>
              <a:rPr lang="en-GB" sz="1000" dirty="0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5s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dirty="0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GB" sz="1000" dirty="0" err="1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metrics_path</a:t>
            </a:r>
            <a:r>
              <a:rPr lang="en-GB" sz="1000" dirty="0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 /metrics</a:t>
            </a:r>
            <a:endParaRPr lang="en-NL" sz="1000" dirty="0">
              <a:latin typeface="Lucida Sans Typewriter" panose="020B05090305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dirty="0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</a:t>
            </a:r>
            <a:r>
              <a:rPr lang="en-GB" sz="1000" dirty="0" err="1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static_configs</a:t>
            </a:r>
            <a:r>
              <a:rPr lang="en-GB" sz="1000" dirty="0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NL" sz="1000" dirty="0">
              <a:latin typeface="Lucida Sans Typewriter" panose="020B05090305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dirty="0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- targets:</a:t>
            </a:r>
            <a:endParaRPr lang="en-NL" sz="1000" dirty="0">
              <a:latin typeface="Lucida Sans Typewriter" panose="020B05090305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000" dirty="0">
                <a:latin typeface="Lucida Sans Typewriter" panose="020B050903050403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   - 127.0.0.1:3001</a:t>
            </a:r>
            <a:endParaRPr lang="en-NL" sz="1000" dirty="0">
              <a:effectLst/>
              <a:latin typeface="Lucida Sans Typewriter" panose="020B05090305040302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3923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5B19F5-B422-4A84-A50B-EF68B071C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Client Libraries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Exposing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Prometheus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Scrape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/>
              <a:t>applications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E4F8D4-A962-4429-B30A-42A9962BE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38A0E5-8C5A-4DD5-9231-7AD1454D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6" name="Picture 2" descr="Architecture diargram">
            <a:hlinkClick r:id="rId2"/>
            <a:extLst>
              <a:ext uri="{FF2B5EF4-FFF2-40B4-BE49-F238E27FC236}">
                <a16:creationId xmlns:a16="http://schemas.microsoft.com/office/drawing/2014/main" id="{D4A38621-49EE-4281-A6CE-659FF4A40E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8" r="56552"/>
          <a:stretch/>
        </p:blipFill>
        <p:spPr bwMode="auto">
          <a:xfrm>
            <a:off x="3713471" y="1852186"/>
            <a:ext cx="3115501" cy="300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5AA3A92-14F7-4D34-8D0C-26A07F32CCF1}"/>
              </a:ext>
            </a:extLst>
          </p:cNvPr>
          <p:cNvSpPr/>
          <p:nvPr/>
        </p:nvSpPr>
        <p:spPr>
          <a:xfrm>
            <a:off x="3643085" y="3106058"/>
            <a:ext cx="1973943" cy="16913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0C8AE8-9123-4C6D-9DEF-E70D1A85F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200" dirty="0">
                <a:hlinkClick r:id="rId4"/>
              </a:rPr>
              <a:t>Go</a:t>
            </a:r>
            <a:endParaRPr lang="nl-NL" sz="1200" dirty="0"/>
          </a:p>
          <a:p>
            <a:r>
              <a:rPr lang="nl-NL" sz="1200" dirty="0">
                <a:hlinkClick r:id="rId5"/>
              </a:rPr>
              <a:t>Java or Scala</a:t>
            </a:r>
            <a:endParaRPr lang="nl-NL" sz="1200" dirty="0"/>
          </a:p>
          <a:p>
            <a:r>
              <a:rPr lang="nl-NL" sz="1200" dirty="0">
                <a:hlinkClick r:id="rId6"/>
              </a:rPr>
              <a:t>Python</a:t>
            </a:r>
            <a:endParaRPr lang="nl-NL" sz="1200" dirty="0"/>
          </a:p>
          <a:p>
            <a:r>
              <a:rPr lang="nl-NL" sz="1200" dirty="0">
                <a:hlinkClick r:id="rId7"/>
              </a:rPr>
              <a:t>Ruby</a:t>
            </a:r>
            <a:endParaRPr lang="nl-NL" sz="1200" dirty="0"/>
          </a:p>
          <a:p>
            <a:r>
              <a:rPr lang="nl-NL" sz="1200" dirty="0" err="1">
                <a:hlinkClick r:id="rId8"/>
              </a:rPr>
              <a:t>Bash</a:t>
            </a:r>
            <a:endParaRPr lang="nl-NL" sz="1200" dirty="0"/>
          </a:p>
          <a:p>
            <a:r>
              <a:rPr lang="nl-NL" sz="1200" dirty="0">
                <a:hlinkClick r:id="rId9"/>
              </a:rPr>
              <a:t>C++</a:t>
            </a:r>
            <a:endParaRPr lang="nl-NL" sz="1200" dirty="0"/>
          </a:p>
          <a:p>
            <a:r>
              <a:rPr lang="nl-NL" sz="1200" dirty="0">
                <a:hlinkClick r:id="rId10"/>
              </a:rPr>
              <a:t>Common Lisp</a:t>
            </a:r>
            <a:endParaRPr lang="nl-NL" sz="1200" dirty="0"/>
          </a:p>
          <a:p>
            <a:r>
              <a:rPr lang="nl-NL" sz="1200" dirty="0">
                <a:hlinkClick r:id="rId11"/>
              </a:rPr>
              <a:t>Elixir</a:t>
            </a:r>
            <a:endParaRPr lang="nl-NL" sz="1200" dirty="0"/>
          </a:p>
          <a:p>
            <a:r>
              <a:rPr lang="nl-NL" sz="1200" dirty="0">
                <a:hlinkClick r:id="rId12"/>
              </a:rPr>
              <a:t>Erlang</a:t>
            </a:r>
            <a:endParaRPr lang="nl-NL" sz="1200" dirty="0"/>
          </a:p>
          <a:p>
            <a:r>
              <a:rPr lang="nl-NL" sz="1200" dirty="0" err="1">
                <a:hlinkClick r:id="rId13"/>
              </a:rPr>
              <a:t>Haskell</a:t>
            </a:r>
            <a:endParaRPr lang="nl-NL" sz="1200" dirty="0"/>
          </a:p>
          <a:p>
            <a:r>
              <a:rPr lang="nl-NL" sz="1200" dirty="0" err="1">
                <a:hlinkClick r:id="rId14"/>
              </a:rPr>
              <a:t>Lua</a:t>
            </a:r>
            <a:r>
              <a:rPr lang="nl-NL" sz="1200" dirty="0"/>
              <a:t> </a:t>
            </a:r>
            <a:r>
              <a:rPr lang="nl-NL" sz="1200" dirty="0" err="1"/>
              <a:t>for</a:t>
            </a:r>
            <a:r>
              <a:rPr lang="nl-NL" sz="1200" dirty="0"/>
              <a:t> </a:t>
            </a:r>
            <a:r>
              <a:rPr lang="nl-NL" sz="1200" dirty="0" err="1"/>
              <a:t>Nginx</a:t>
            </a:r>
            <a:endParaRPr lang="nl-NL" sz="1200" dirty="0"/>
          </a:p>
          <a:p>
            <a:r>
              <a:rPr lang="nl-NL" sz="1200" dirty="0" err="1">
                <a:hlinkClick r:id="rId15"/>
              </a:rPr>
              <a:t>Lua</a:t>
            </a:r>
            <a:r>
              <a:rPr lang="nl-NL" sz="1200" dirty="0"/>
              <a:t> </a:t>
            </a:r>
            <a:r>
              <a:rPr lang="nl-NL" sz="1200" dirty="0" err="1"/>
              <a:t>for</a:t>
            </a:r>
            <a:r>
              <a:rPr lang="nl-NL" sz="1200" dirty="0"/>
              <a:t> </a:t>
            </a:r>
            <a:r>
              <a:rPr lang="nl-NL" sz="1200" dirty="0" err="1"/>
              <a:t>Tarantool</a:t>
            </a:r>
            <a:endParaRPr lang="nl-NL" sz="1200" dirty="0"/>
          </a:p>
          <a:p>
            <a:r>
              <a:rPr lang="nl-NL" sz="1200" dirty="0">
                <a:hlinkClick r:id="rId16"/>
              </a:rPr>
              <a:t>.NET / C#</a:t>
            </a:r>
            <a:endParaRPr lang="nl-NL" sz="1200" dirty="0"/>
          </a:p>
          <a:p>
            <a:r>
              <a:rPr lang="nl-NL" sz="1200" dirty="0">
                <a:hlinkClick r:id="rId17"/>
              </a:rPr>
              <a:t>Node.js</a:t>
            </a:r>
            <a:endParaRPr lang="nl-NL" sz="1200" dirty="0"/>
          </a:p>
          <a:p>
            <a:r>
              <a:rPr lang="nl-NL" sz="1200" dirty="0">
                <a:hlinkClick r:id="rId18"/>
              </a:rPr>
              <a:t>PHP</a:t>
            </a:r>
            <a:endParaRPr lang="nl-NL" sz="1200" dirty="0"/>
          </a:p>
          <a:p>
            <a:r>
              <a:rPr lang="nl-NL" sz="1200" dirty="0">
                <a:hlinkClick r:id="rId19"/>
              </a:rPr>
              <a:t>Rust</a:t>
            </a:r>
            <a:endParaRPr lang="nl-NL" sz="1200" dirty="0"/>
          </a:p>
          <a:p>
            <a:endParaRPr lang="en-NL" sz="1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D42AFB-9F40-4484-B5CC-4A4BBBC113FF}"/>
              </a:ext>
            </a:extLst>
          </p:cNvPr>
          <p:cNvSpPr txBox="1">
            <a:spLocks/>
          </p:cNvSpPr>
          <p:nvPr/>
        </p:nvSpPr>
        <p:spPr>
          <a:xfrm>
            <a:off x="720003" y="942915"/>
            <a:ext cx="3953597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nl-NL" sz="1200" dirty="0"/>
          </a:p>
        </p:txBody>
      </p:sp>
    </p:spTree>
    <p:extLst>
      <p:ext uri="{BB962C8B-B14F-4D97-AF65-F5344CB8AC3E}">
        <p14:creationId xmlns:p14="http://schemas.microsoft.com/office/powerpoint/2010/main" val="36314945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F3735-CD24-4341-BB2D-496E5D2D8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Example</a:t>
            </a:r>
            <a:r>
              <a:rPr lang="nl-NL" dirty="0"/>
              <a:t> of </a:t>
            </a:r>
            <a:r>
              <a:rPr lang="nl-NL" dirty="0" err="1"/>
              <a:t>Exposing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a Node </a:t>
            </a:r>
            <a:r>
              <a:rPr lang="nl-NL" dirty="0" err="1"/>
              <a:t>application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070BE6-3C06-40CC-8ED9-6FC438252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90DEC-6EC3-4AE5-A2B5-32030D469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9" name="Snagit_SNG85C">
            <a:extLst>
              <a:ext uri="{FF2B5EF4-FFF2-40B4-BE49-F238E27FC236}">
                <a16:creationId xmlns:a16="http://schemas.microsoft.com/office/drawing/2014/main" id="{CE21892B-E629-472F-B26A-858E8EF75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123" y="4287509"/>
            <a:ext cx="3316349" cy="681525"/>
          </a:xfrm>
          <a:prstGeom prst="rect">
            <a:avLst/>
          </a:prstGeom>
        </p:spPr>
      </p:pic>
      <p:pic>
        <p:nvPicPr>
          <p:cNvPr id="11" name="Snagit_SNG84E">
            <a:hlinkClick r:id="rId4"/>
            <a:extLst>
              <a:ext uri="{FF2B5EF4-FFF2-40B4-BE49-F238E27FC236}">
                <a16:creationId xmlns:a16="http://schemas.microsoft.com/office/drawing/2014/main" id="{5A4DCF16-A5DA-4F79-8B30-C6C04A0A26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23" y="654560"/>
            <a:ext cx="6150563" cy="3597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85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  <a:br>
              <a:rPr lang="en-US" dirty="0"/>
            </a:br>
            <a:r>
              <a:rPr lang="en-US" dirty="0"/>
              <a:t>Architect / Developer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1994 started in IT at Oracle </a:t>
            </a:r>
            <a:br>
              <a:rPr lang="en-US" dirty="0"/>
            </a:br>
            <a:r>
              <a:rPr lang="en-US" dirty="0"/>
              <a:t>2002 joined AMIS</a:t>
            </a:r>
            <a:br>
              <a:rPr lang="en-US" dirty="0"/>
            </a:br>
            <a:r>
              <a:rPr lang="en-US" dirty="0"/>
              <a:t>Currently CTO &amp; Solution Architect</a:t>
            </a:r>
            <a:br>
              <a:rPr lang="nl-NL" dirty="0"/>
            </a:br>
            <a:endParaRPr lang="nl-NL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40" y="1115998"/>
            <a:ext cx="1297541" cy="19209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1D5ADA-9B59-4EA0-8508-0D85EE99E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Monitoring with Prometheus</a:t>
            </a:r>
            <a:endParaRPr lang="nl-NL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91F17-CDE8-44E1-BB6E-759AC3D21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3905093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B0C66-3170-43EE-A198-5C7BE83F9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Prometheus </a:t>
            </a:r>
            <a:r>
              <a:rPr lang="nl-NL" dirty="0" err="1"/>
              <a:t>Exporters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2B5FF0-4115-45BA-8A46-0D8D55359D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Specialized</a:t>
            </a:r>
            <a:r>
              <a:rPr lang="nl-NL" dirty="0"/>
              <a:t> adapters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expose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components</a:t>
            </a:r>
            <a:endParaRPr lang="nl-NL" dirty="0"/>
          </a:p>
          <a:p>
            <a:pPr lvl="1"/>
            <a:r>
              <a:rPr lang="nl-NL" dirty="0" err="1"/>
              <a:t>Installed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configured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specific</a:t>
            </a:r>
            <a:r>
              <a:rPr lang="nl-NL" dirty="0"/>
              <a:t> component</a:t>
            </a:r>
          </a:p>
          <a:p>
            <a:pPr lvl="1"/>
            <a:r>
              <a:rPr lang="nl-NL" dirty="0" err="1"/>
              <a:t>Scraped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Prometheus </a:t>
            </a:r>
            <a:r>
              <a:rPr lang="nl-NL" dirty="0" err="1"/>
              <a:t>based</a:t>
            </a:r>
            <a:r>
              <a:rPr lang="nl-NL" dirty="0"/>
              <a:t> on </a:t>
            </a:r>
            <a:r>
              <a:rPr lang="nl-NL" dirty="0" err="1"/>
              <a:t>config</a:t>
            </a:r>
            <a:r>
              <a:rPr lang="nl-NL" dirty="0"/>
              <a:t> file </a:t>
            </a:r>
            <a:r>
              <a:rPr lang="nl-NL" dirty="0" err="1"/>
              <a:t>prometheus.yml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references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endpoint</a:t>
            </a:r>
            <a:br>
              <a:rPr lang="nl-NL" dirty="0"/>
            </a:br>
            <a:r>
              <a:rPr lang="nl-NL" dirty="0" err="1"/>
              <a:t>exposed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exporter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1AFEC-CACA-49F9-8C25-3129D893FE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7152D6-EC1F-4D41-B117-925405C1A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6" name="Picture 2" descr="Architecture diargram">
            <a:extLst>
              <a:ext uri="{FF2B5EF4-FFF2-40B4-BE49-F238E27FC236}">
                <a16:creationId xmlns:a16="http://schemas.microsoft.com/office/drawing/2014/main" id="{D19B4184-0B3A-45FA-A739-5F1CB11035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28" r="56552"/>
          <a:stretch/>
        </p:blipFill>
        <p:spPr bwMode="auto">
          <a:xfrm>
            <a:off x="3713471" y="1852186"/>
            <a:ext cx="3115501" cy="3003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2510736-B401-4107-95ED-01142BECB240}"/>
              </a:ext>
            </a:extLst>
          </p:cNvPr>
          <p:cNvSpPr/>
          <p:nvPr/>
        </p:nvSpPr>
        <p:spPr>
          <a:xfrm>
            <a:off x="3694235" y="3112840"/>
            <a:ext cx="1625600" cy="718931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542471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DC00E-D343-4634-8B38-870A9A51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Prometheus </a:t>
            </a:r>
            <a:r>
              <a:rPr lang="nl-NL" dirty="0" err="1"/>
              <a:t>Exporters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D04FCA-A2E3-4CE3-B967-D5D6E17CA7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4352740" cy="3780000"/>
          </a:xfrm>
        </p:spPr>
        <p:txBody>
          <a:bodyPr/>
          <a:lstStyle/>
          <a:p>
            <a:r>
              <a:rPr lang="nl-NL" dirty="0"/>
              <a:t>Linux &amp; Windows</a:t>
            </a:r>
          </a:p>
          <a:p>
            <a:r>
              <a:rPr lang="nl-NL" dirty="0"/>
              <a:t>Databases</a:t>
            </a:r>
          </a:p>
          <a:p>
            <a:r>
              <a:rPr lang="nl-NL" dirty="0"/>
              <a:t>Messaging Systems</a:t>
            </a:r>
          </a:p>
          <a:p>
            <a:r>
              <a:rPr lang="nl-NL" dirty="0"/>
              <a:t>Storage</a:t>
            </a:r>
          </a:p>
          <a:p>
            <a:r>
              <a:rPr lang="nl-NL" dirty="0"/>
              <a:t>HTTP</a:t>
            </a:r>
          </a:p>
          <a:p>
            <a:r>
              <a:rPr lang="nl-NL" dirty="0" err="1"/>
              <a:t>APIs</a:t>
            </a:r>
            <a:endParaRPr lang="nl-NL" dirty="0"/>
          </a:p>
          <a:p>
            <a:r>
              <a:rPr lang="nl-NL" dirty="0" err="1"/>
              <a:t>Logging</a:t>
            </a:r>
            <a:endParaRPr lang="nl-NL" dirty="0"/>
          </a:p>
          <a:p>
            <a:r>
              <a:rPr lang="nl-NL" dirty="0"/>
              <a:t>Monitoring Systems</a:t>
            </a:r>
          </a:p>
          <a:p>
            <a:r>
              <a:rPr lang="nl-NL" dirty="0"/>
              <a:t>Application Servers &amp; Container Platforms</a:t>
            </a:r>
          </a:p>
          <a:p>
            <a:r>
              <a:rPr lang="nl-NL" dirty="0" err="1"/>
              <a:t>Blackbox</a:t>
            </a:r>
            <a:r>
              <a:rPr lang="nl-NL" dirty="0"/>
              <a:t> </a:t>
            </a:r>
            <a:r>
              <a:rPr lang="nl-NL" dirty="0" err="1"/>
              <a:t>Exporter</a:t>
            </a:r>
            <a:endParaRPr lang="nl-NL" dirty="0"/>
          </a:p>
          <a:p>
            <a:pPr marL="0" indent="0">
              <a:buNone/>
            </a:pPr>
            <a:br>
              <a:rPr lang="nl-NL" dirty="0"/>
            </a:br>
            <a:endParaRPr lang="nl-NL" dirty="0"/>
          </a:p>
          <a:p>
            <a:r>
              <a:rPr lang="nl-NL" dirty="0"/>
              <a:t>A </a:t>
            </a:r>
            <a:r>
              <a:rPr lang="nl-NL" dirty="0" err="1"/>
              <a:t>growing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components</a:t>
            </a:r>
            <a:r>
              <a:rPr lang="nl-NL" dirty="0"/>
              <a:t> has built-in </a:t>
            </a:r>
            <a:r>
              <a:rPr lang="nl-NL" dirty="0" err="1"/>
              <a:t>Promethes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</a:t>
            </a:r>
            <a:r>
              <a:rPr lang="nl-NL" dirty="0" err="1"/>
              <a:t>publication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EDA056-C8BC-4D83-AACF-977562B9C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33366A-7721-4569-84AC-7FD76774A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7170" name="Picture 2" descr="Image result for prometheus exporters">
            <a:hlinkClick r:id="rId3"/>
            <a:extLst>
              <a:ext uri="{FF2B5EF4-FFF2-40B4-BE49-F238E27FC236}">
                <a16:creationId xmlns:a16="http://schemas.microsoft.com/office/drawing/2014/main" id="{474A6F62-8A59-4D2E-B790-B4EF23463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3600" y="2770178"/>
            <a:ext cx="4095750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2578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6FFC10-FAE4-4E19-BC1A-55EED5B00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Oracle Database </a:t>
            </a:r>
            <a:r>
              <a:rPr lang="nl-NL" dirty="0" err="1"/>
              <a:t>Exporter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6A977-3511-4091-A119-A2FFB17B1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B8806A-6FFE-4D23-8ED7-9D811596E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03E39-0177-4627-8FDA-ADBFBC9BE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012EB9A0-2FC2-4A84-989B-8EDFA71EA9E3}"/>
              </a:ext>
            </a:extLst>
          </p:cNvPr>
          <p:cNvSpPr/>
          <p:nvPr/>
        </p:nvSpPr>
        <p:spPr>
          <a:xfrm>
            <a:off x="1520687" y="1958009"/>
            <a:ext cx="2126974" cy="1729408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Oracle Database</a:t>
            </a:r>
            <a:endParaRPr lang="en-NL" dirty="0"/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A88D6E08-0F31-4CFA-BC2E-86693903FF29}"/>
              </a:ext>
            </a:extLst>
          </p:cNvPr>
          <p:cNvSpPr/>
          <p:nvPr/>
        </p:nvSpPr>
        <p:spPr>
          <a:xfrm>
            <a:off x="1799998" y="3732124"/>
            <a:ext cx="1539549" cy="520083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Prometheus Oracle </a:t>
            </a:r>
            <a:r>
              <a:rPr lang="nl-NL" dirty="0" err="1"/>
              <a:t>Exporter</a:t>
            </a:r>
            <a:endParaRPr lang="en-NL" dirty="0"/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EB95222E-E82F-45B2-AA90-0EA4E2350A5A}"/>
              </a:ext>
            </a:extLst>
          </p:cNvPr>
          <p:cNvSpPr/>
          <p:nvPr/>
        </p:nvSpPr>
        <p:spPr>
          <a:xfrm>
            <a:off x="2467429" y="3473801"/>
            <a:ext cx="312057" cy="28267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2" name="Picture 8" descr="Image result for prometheus exporter">
            <a:extLst>
              <a:ext uri="{FF2B5EF4-FFF2-40B4-BE49-F238E27FC236}">
                <a16:creationId xmlns:a16="http://schemas.microsoft.com/office/drawing/2014/main" id="{182B9FFC-5C87-401A-BEB4-8AD56409F1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6" t="22996" r="34324"/>
          <a:stretch/>
        </p:blipFill>
        <p:spPr bwMode="auto">
          <a:xfrm>
            <a:off x="5029200" y="1837807"/>
            <a:ext cx="3337026" cy="273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Image result for logo go lang">
            <a:extLst>
              <a:ext uri="{FF2B5EF4-FFF2-40B4-BE49-F238E27FC236}">
                <a16:creationId xmlns:a16="http://schemas.microsoft.com/office/drawing/2014/main" id="{17D6752D-4D36-4FCB-9327-737A7C9BC7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0623" y="3632574"/>
            <a:ext cx="478750" cy="57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>
            <a:hlinkClick r:id="rId5"/>
            <a:extLst>
              <a:ext uri="{FF2B5EF4-FFF2-40B4-BE49-F238E27FC236}">
                <a16:creationId xmlns:a16="http://schemas.microsoft.com/office/drawing/2014/main" id="{28E1DC85-BD20-4EC6-81BA-49D006F687C7}"/>
              </a:ext>
            </a:extLst>
          </p:cNvPr>
          <p:cNvSpPr/>
          <p:nvPr/>
        </p:nvSpPr>
        <p:spPr>
          <a:xfrm>
            <a:off x="815515" y="1411749"/>
            <a:ext cx="3508513" cy="3091070"/>
          </a:xfrm>
          <a:prstGeom prst="cube">
            <a:avLst/>
          </a:prstGeom>
          <a:solidFill>
            <a:schemeClr val="bg1">
              <a:lumMod val="50000"/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5A952B0F-5961-4843-8F6A-B1CC2F8F4774}"/>
              </a:ext>
            </a:extLst>
          </p:cNvPr>
          <p:cNvSpPr/>
          <p:nvPr/>
        </p:nvSpPr>
        <p:spPr>
          <a:xfrm>
            <a:off x="85975" y="2496456"/>
            <a:ext cx="1281126" cy="921657"/>
          </a:xfrm>
          <a:prstGeom prst="wedgeRectCallout">
            <a:avLst>
              <a:gd name="adj1" fmla="val 146275"/>
              <a:gd name="adj2" fmla="val 6407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Query v$ views &amp; data </a:t>
            </a:r>
            <a:r>
              <a:rPr lang="nl-NL" dirty="0" err="1"/>
              <a:t>dictionary</a:t>
            </a:r>
            <a:r>
              <a:rPr lang="nl-NL" dirty="0"/>
              <a:t> </a:t>
            </a:r>
            <a:r>
              <a:rPr lang="nl-NL" dirty="0" err="1"/>
              <a:t>objects</a:t>
            </a:r>
            <a:endParaRPr lang="en-NL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50071713-572D-4201-A7D5-962898BF36DA}"/>
              </a:ext>
            </a:extLst>
          </p:cNvPr>
          <p:cNvSpPr/>
          <p:nvPr/>
        </p:nvSpPr>
        <p:spPr>
          <a:xfrm>
            <a:off x="3931437" y="3992165"/>
            <a:ext cx="1281126" cy="921657"/>
          </a:xfrm>
          <a:prstGeom prst="wedgeRectCallout">
            <a:avLst>
              <a:gd name="adj1" fmla="val -101270"/>
              <a:gd name="adj2" fmla="val -5088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Handles HTTP </a:t>
            </a:r>
            <a:r>
              <a:rPr lang="nl-NL" dirty="0" err="1"/>
              <a:t>requests</a:t>
            </a:r>
            <a:r>
              <a:rPr lang="nl-NL" dirty="0"/>
              <a:t> at /</a:t>
            </a:r>
            <a:r>
              <a:rPr lang="nl-NL" dirty="0" err="1"/>
              <a:t>metrics</a:t>
            </a:r>
            <a:endParaRPr lang="en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FE225E-EC93-4D5C-BD97-0507898A3E35}"/>
              </a:ext>
            </a:extLst>
          </p:cNvPr>
          <p:cNvCxnSpPr>
            <a:cxnSpLocks/>
            <a:endCxn id="11" idx="4"/>
          </p:cNvCxnSpPr>
          <p:nvPr/>
        </p:nvCxnSpPr>
        <p:spPr>
          <a:xfrm flipH="1">
            <a:off x="3274604" y="2571750"/>
            <a:ext cx="1754596" cy="1412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50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1D3AD-A528-4E75-B1DE-CF52DBAE5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ED2172-0E8E-4CC2-A87A-992BE0B285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93D342-7A14-4D66-9842-E6B90CFEB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141ED9-50E8-4910-932E-209EECD47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0F15E8-CA86-4CC9-B738-B8D425AD0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2969" y="446271"/>
            <a:ext cx="4430687" cy="4351500"/>
          </a:xfrm>
          <a:prstGeom prst="rect">
            <a:avLst/>
          </a:prstGeom>
        </p:spPr>
      </p:pic>
      <p:pic>
        <p:nvPicPr>
          <p:cNvPr id="7" name="Picture 8" descr="Image result for prometheus exporter">
            <a:extLst>
              <a:ext uri="{FF2B5EF4-FFF2-40B4-BE49-F238E27FC236}">
                <a16:creationId xmlns:a16="http://schemas.microsoft.com/office/drawing/2014/main" id="{6CCA8B88-A115-4E7E-8061-86179784D5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6" t="22996" r="34324"/>
          <a:stretch/>
        </p:blipFill>
        <p:spPr bwMode="auto">
          <a:xfrm>
            <a:off x="7441424" y="1676398"/>
            <a:ext cx="1533152" cy="1256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51EDF056-E13B-4E7E-9B44-8FAA661E0C93}"/>
              </a:ext>
            </a:extLst>
          </p:cNvPr>
          <p:cNvGrpSpPr/>
          <p:nvPr/>
        </p:nvGrpSpPr>
        <p:grpSpPr>
          <a:xfrm>
            <a:off x="316224" y="1579151"/>
            <a:ext cx="2589969" cy="2340190"/>
            <a:chOff x="815515" y="1411749"/>
            <a:chExt cx="3508513" cy="3091070"/>
          </a:xfrm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93618695-7C08-43C0-BE99-42E6E112A988}"/>
                </a:ext>
              </a:extLst>
            </p:cNvPr>
            <p:cNvSpPr/>
            <p:nvPr/>
          </p:nvSpPr>
          <p:spPr>
            <a:xfrm>
              <a:off x="1520687" y="1958009"/>
              <a:ext cx="2126974" cy="1729408"/>
            </a:xfrm>
            <a:prstGeom prst="can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Oracle Database</a:t>
              </a:r>
              <a:endParaRPr lang="en-NL" sz="9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6F34A3EB-B310-416D-B1CD-67D29F2D4FE6}"/>
                </a:ext>
              </a:extLst>
            </p:cNvPr>
            <p:cNvSpPr/>
            <p:nvPr/>
          </p:nvSpPr>
          <p:spPr>
            <a:xfrm>
              <a:off x="1799998" y="3732124"/>
              <a:ext cx="1539549" cy="520083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Prometheus Oracle </a:t>
              </a:r>
              <a:r>
                <a:rPr lang="nl-NL" sz="900" dirty="0" err="1"/>
                <a:t>Exporter</a:t>
              </a:r>
              <a:endParaRPr lang="en-NL" sz="900" dirty="0"/>
            </a:p>
          </p:txBody>
        </p:sp>
        <p:sp>
          <p:nvSpPr>
            <p:cNvPr id="10" name="Arrow: Up 9">
              <a:extLst>
                <a:ext uri="{FF2B5EF4-FFF2-40B4-BE49-F238E27FC236}">
                  <a16:creationId xmlns:a16="http://schemas.microsoft.com/office/drawing/2014/main" id="{01C60EBE-C78B-4D37-AD76-56B04CD0533E}"/>
                </a:ext>
              </a:extLst>
            </p:cNvPr>
            <p:cNvSpPr/>
            <p:nvPr/>
          </p:nvSpPr>
          <p:spPr>
            <a:xfrm>
              <a:off x="2467429" y="3473801"/>
              <a:ext cx="312057" cy="282674"/>
            </a:xfrm>
            <a:prstGeom prst="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  <p:pic>
          <p:nvPicPr>
            <p:cNvPr id="11" name="Picture 2" descr="Image result for logo go lang">
              <a:extLst>
                <a:ext uri="{FF2B5EF4-FFF2-40B4-BE49-F238E27FC236}">
                  <a16:creationId xmlns:a16="http://schemas.microsoft.com/office/drawing/2014/main" id="{128A007E-AF41-4799-9B6A-3A34AD3C01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60623" y="3632574"/>
              <a:ext cx="478750" cy="5749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Cube 11">
              <a:hlinkClick r:id="rId5"/>
              <a:extLst>
                <a:ext uri="{FF2B5EF4-FFF2-40B4-BE49-F238E27FC236}">
                  <a16:creationId xmlns:a16="http://schemas.microsoft.com/office/drawing/2014/main" id="{1B689116-7029-480C-B2CF-7993E897FBBD}"/>
                </a:ext>
              </a:extLst>
            </p:cNvPr>
            <p:cNvSpPr/>
            <p:nvPr/>
          </p:nvSpPr>
          <p:spPr>
            <a:xfrm>
              <a:off x="815515" y="1411749"/>
              <a:ext cx="3508513" cy="3091070"/>
            </a:xfrm>
            <a:prstGeom prst="cube">
              <a:avLst/>
            </a:prstGeom>
            <a:solidFill>
              <a:schemeClr val="bg1">
                <a:lumMod val="50000"/>
                <a:alpha val="5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900"/>
            </a:p>
          </p:txBody>
        </p:sp>
      </p:grpSp>
    </p:spTree>
    <p:extLst>
      <p:ext uri="{BB962C8B-B14F-4D97-AF65-F5344CB8AC3E}">
        <p14:creationId xmlns:p14="http://schemas.microsoft.com/office/powerpoint/2010/main" val="2522066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D2174-A332-47E9-8D63-D6701E4B7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Demo – (Linux) Node </a:t>
            </a:r>
            <a:r>
              <a:rPr lang="nl-NL" dirty="0" err="1"/>
              <a:t>Exporter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E4B84F-9276-4231-BB65-C9D5A89DF4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Run node </a:t>
            </a:r>
            <a:r>
              <a:rPr lang="nl-NL" dirty="0" err="1"/>
              <a:t>exporter</a:t>
            </a:r>
            <a:r>
              <a:rPr lang="nl-NL" dirty="0"/>
              <a:t> as background job on Linux node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609E7-0DC8-4FE3-B8A7-C9BF584FC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BAE743-D29A-4018-9C32-4A56CD0CF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2" descr="Architecture diargram">
            <a:extLst>
              <a:ext uri="{FF2B5EF4-FFF2-40B4-BE49-F238E27FC236}">
                <a16:creationId xmlns:a16="http://schemas.microsoft.com/office/drawing/2014/main" id="{AA08E111-50C0-43A0-8681-1ABC261E87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516" y="1316827"/>
            <a:ext cx="6108968" cy="339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prometheus logo">
            <a:extLst>
              <a:ext uri="{FF2B5EF4-FFF2-40B4-BE49-F238E27FC236}">
                <a16:creationId xmlns:a16="http://schemas.microsoft.com/office/drawing/2014/main" id="{FF539EF6-88E8-4F63-8748-AC2C0444B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451" y="1763486"/>
            <a:ext cx="881129" cy="87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D0CA000D-BBE9-426B-A970-0D4A6E6EE32C}"/>
              </a:ext>
            </a:extLst>
          </p:cNvPr>
          <p:cNvSpPr/>
          <p:nvPr/>
        </p:nvSpPr>
        <p:spPr>
          <a:xfrm>
            <a:off x="631371" y="3824514"/>
            <a:ext cx="1281209" cy="566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Node </a:t>
            </a:r>
            <a:r>
              <a:rPr lang="nl-NL" dirty="0" err="1"/>
              <a:t>Exporter</a:t>
            </a:r>
            <a:endParaRPr lang="en-NL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46A1877-669F-42AA-83FB-69D84E51779F}"/>
              </a:ext>
            </a:extLst>
          </p:cNvPr>
          <p:cNvSpPr/>
          <p:nvPr/>
        </p:nvSpPr>
        <p:spPr>
          <a:xfrm>
            <a:off x="2581929" y="2640668"/>
            <a:ext cx="850700" cy="552475"/>
          </a:xfrm>
          <a:custGeom>
            <a:avLst/>
            <a:gdLst>
              <a:gd name="connsiteX0" fmla="*/ 850700 w 850700"/>
              <a:gd name="connsiteY0" fmla="*/ 487161 h 552475"/>
              <a:gd name="connsiteX1" fmla="*/ 233842 w 850700"/>
              <a:gd name="connsiteY1" fmla="*/ 8189 h 552475"/>
              <a:gd name="connsiteX2" fmla="*/ 30642 w 850700"/>
              <a:gd name="connsiteY2" fmla="*/ 211389 h 552475"/>
              <a:gd name="connsiteX3" fmla="*/ 836185 w 850700"/>
              <a:gd name="connsiteY3" fmla="*/ 552475 h 55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700" h="552475">
                <a:moveTo>
                  <a:pt x="850700" y="487161"/>
                </a:moveTo>
                <a:cubicBezTo>
                  <a:pt x="610609" y="270656"/>
                  <a:pt x="370518" y="54151"/>
                  <a:pt x="233842" y="8189"/>
                </a:cubicBezTo>
                <a:cubicBezTo>
                  <a:pt x="97166" y="-37773"/>
                  <a:pt x="-69749" y="120675"/>
                  <a:pt x="30642" y="211389"/>
                </a:cubicBezTo>
                <a:cubicBezTo>
                  <a:pt x="131033" y="302103"/>
                  <a:pt x="483609" y="427289"/>
                  <a:pt x="836185" y="552475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A5850CD-A076-4AD8-B4B7-BEF6FA6CEA62}"/>
              </a:ext>
            </a:extLst>
          </p:cNvPr>
          <p:cNvSpPr/>
          <p:nvPr/>
        </p:nvSpPr>
        <p:spPr>
          <a:xfrm>
            <a:off x="2504351" y="3309257"/>
            <a:ext cx="928278" cy="362864"/>
          </a:xfrm>
          <a:custGeom>
            <a:avLst/>
            <a:gdLst>
              <a:gd name="connsiteX0" fmla="*/ 928278 w 928278"/>
              <a:gd name="connsiteY0" fmla="*/ 0 h 362864"/>
              <a:gd name="connsiteX1" fmla="*/ 137249 w 928278"/>
              <a:gd name="connsiteY1" fmla="*/ 152400 h 362864"/>
              <a:gd name="connsiteX2" fmla="*/ 71935 w 928278"/>
              <a:gd name="connsiteY2" fmla="*/ 362857 h 362864"/>
              <a:gd name="connsiteX3" fmla="*/ 884735 w 928278"/>
              <a:gd name="connsiteY3" fmla="*/ 145143 h 362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8278" h="362864">
                <a:moveTo>
                  <a:pt x="928278" y="0"/>
                </a:moveTo>
                <a:cubicBezTo>
                  <a:pt x="604125" y="45962"/>
                  <a:pt x="279973" y="91924"/>
                  <a:pt x="137249" y="152400"/>
                </a:cubicBezTo>
                <a:cubicBezTo>
                  <a:pt x="-5475" y="212876"/>
                  <a:pt x="-52646" y="364066"/>
                  <a:pt x="71935" y="362857"/>
                </a:cubicBezTo>
                <a:cubicBezTo>
                  <a:pt x="196516" y="361648"/>
                  <a:pt x="540625" y="253395"/>
                  <a:pt x="884735" y="145143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3675EB-9AD6-47AF-8B97-66DB020D07AB}"/>
              </a:ext>
            </a:extLst>
          </p:cNvPr>
          <p:cNvSpPr/>
          <p:nvPr/>
        </p:nvSpPr>
        <p:spPr>
          <a:xfrm>
            <a:off x="1981480" y="3664857"/>
            <a:ext cx="284158" cy="493505"/>
          </a:xfrm>
          <a:custGeom>
            <a:avLst/>
            <a:gdLst>
              <a:gd name="connsiteX0" fmla="*/ 28749 w 284158"/>
              <a:gd name="connsiteY0" fmla="*/ 0 h 493505"/>
              <a:gd name="connsiteX1" fmla="*/ 21491 w 284158"/>
              <a:gd name="connsiteY1" fmla="*/ 457200 h 493505"/>
              <a:gd name="connsiteX2" fmla="*/ 268234 w 284158"/>
              <a:gd name="connsiteY2" fmla="*/ 413657 h 493505"/>
              <a:gd name="connsiteX3" fmla="*/ 239206 w 284158"/>
              <a:gd name="connsiteY3" fmla="*/ 7257 h 493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158" h="493505">
                <a:moveTo>
                  <a:pt x="28749" y="0"/>
                </a:moveTo>
                <a:cubicBezTo>
                  <a:pt x="5163" y="194128"/>
                  <a:pt x="-18423" y="388257"/>
                  <a:pt x="21491" y="457200"/>
                </a:cubicBezTo>
                <a:cubicBezTo>
                  <a:pt x="61405" y="526143"/>
                  <a:pt x="231948" y="488647"/>
                  <a:pt x="268234" y="413657"/>
                </a:cubicBezTo>
                <a:cubicBezTo>
                  <a:pt x="304520" y="338667"/>
                  <a:pt x="271863" y="172962"/>
                  <a:pt x="239206" y="7257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1026" name="Picture 2" descr="Image result for linux logo">
            <a:extLst>
              <a:ext uri="{FF2B5EF4-FFF2-40B4-BE49-F238E27FC236}">
                <a16:creationId xmlns:a16="http://schemas.microsoft.com/office/drawing/2014/main" id="{B315C096-F5F6-4413-B4AA-587CE8BFB8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45" y="4144488"/>
            <a:ext cx="627963" cy="74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FEE2A5F-E6A1-4893-A09F-BE1870D308C6}"/>
              </a:ext>
            </a:extLst>
          </p:cNvPr>
          <p:cNvSpPr/>
          <p:nvPr/>
        </p:nvSpPr>
        <p:spPr>
          <a:xfrm>
            <a:off x="4230142" y="2689570"/>
            <a:ext cx="3465242" cy="982551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1F49E41-F77B-41E2-B006-320A5CF80B34}"/>
              </a:ext>
            </a:extLst>
          </p:cNvPr>
          <p:cNvSpPr/>
          <p:nvPr/>
        </p:nvSpPr>
        <p:spPr>
          <a:xfrm>
            <a:off x="5000148" y="3702785"/>
            <a:ext cx="3465242" cy="982551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213615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39CE6E-0BDB-4442-8F17-2A5E93B8F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Pushgateway </a:t>
            </a:r>
            <a:r>
              <a:rPr lang="nl-NL" dirty="0" err="1"/>
              <a:t>for</a:t>
            </a:r>
            <a:r>
              <a:rPr lang="nl-NL" dirty="0"/>
              <a:t> Short-</a:t>
            </a:r>
            <a:r>
              <a:rPr lang="nl-NL" dirty="0" err="1"/>
              <a:t>Lived</a:t>
            </a:r>
            <a:r>
              <a:rPr lang="nl-NL" dirty="0"/>
              <a:t> Jobs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D36C5-4ABE-449C-91D2-7DDD74F47F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Jobs 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gone</a:t>
            </a:r>
            <a:r>
              <a:rPr lang="nl-NL" dirty="0"/>
              <a:t> </a:t>
            </a:r>
            <a:r>
              <a:rPr lang="nl-NL" dirty="0" err="1"/>
              <a:t>before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are </a:t>
            </a:r>
            <a:r>
              <a:rPr lang="nl-NL" dirty="0" err="1"/>
              <a:t>scraped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E2DF7-A13A-4459-B44F-79414AE0A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15FD3-A7BE-48DB-AEC7-D1159A0B8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sp>
        <p:nvSpPr>
          <p:cNvPr id="6" name="AutoShape 2" descr="Image result for prometheus architecture">
            <a:extLst>
              <a:ext uri="{FF2B5EF4-FFF2-40B4-BE49-F238E27FC236}">
                <a16:creationId xmlns:a16="http://schemas.microsoft.com/office/drawing/2014/main" id="{97525588-70B6-47CA-B58C-88694534028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891314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7" name="AutoShape 4" descr="Prometheus architecture">
            <a:extLst>
              <a:ext uri="{FF2B5EF4-FFF2-40B4-BE49-F238E27FC236}">
                <a16:creationId xmlns:a16="http://schemas.microsoft.com/office/drawing/2014/main" id="{9D258D2A-5855-4822-8A15-345AC15A3C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043714" y="25717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8" name="AutoShape 6" descr="Prometheus architecture">
            <a:extLst>
              <a:ext uri="{FF2B5EF4-FFF2-40B4-BE49-F238E27FC236}">
                <a16:creationId xmlns:a16="http://schemas.microsoft.com/office/drawing/2014/main" id="{0D51524A-05DE-4994-80F7-615171B55D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96114" y="27241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70B586-5D6E-4644-9936-C11130C41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375" r="42778"/>
          <a:stretch/>
        </p:blipFill>
        <p:spPr>
          <a:xfrm>
            <a:off x="1191717" y="1290098"/>
            <a:ext cx="5232400" cy="347770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7086BC7-EA70-4D86-A19F-E6AA8BABA108}"/>
              </a:ext>
            </a:extLst>
          </p:cNvPr>
          <p:cNvSpPr/>
          <p:nvPr/>
        </p:nvSpPr>
        <p:spPr>
          <a:xfrm>
            <a:off x="841828" y="2656114"/>
            <a:ext cx="3316515" cy="2199386"/>
          </a:xfrm>
          <a:prstGeom prst="rect">
            <a:avLst/>
          </a:prstGeom>
          <a:noFill/>
          <a:ln w="38100">
            <a:solidFill>
              <a:schemeClr val="tx2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500348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16F09-DC4B-4FAA-AC54-2946A8CC0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Prometheus </a:t>
            </a:r>
            <a:r>
              <a:rPr lang="nl-NL" dirty="0" err="1"/>
              <a:t>Alerting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D3D6A-AEAD-4CF8-90D6-3E411B8A2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77111-FFB8-4A2B-B9ED-F4374D744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36408-01D8-45BB-B7E4-AAD5F096DE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7" name="Picture 2" descr="Architecture diargram">
            <a:extLst>
              <a:ext uri="{FF2B5EF4-FFF2-40B4-BE49-F238E27FC236}">
                <a16:creationId xmlns:a16="http://schemas.microsoft.com/office/drawing/2014/main" id="{34F19891-C389-41B8-BF93-3F452DC2CB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516" y="1316827"/>
            <a:ext cx="6108968" cy="339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C09DA02-D777-4F34-9BC7-B87A9708949A}"/>
              </a:ext>
            </a:extLst>
          </p:cNvPr>
          <p:cNvSpPr/>
          <p:nvPr/>
        </p:nvSpPr>
        <p:spPr>
          <a:xfrm>
            <a:off x="1262743" y="1233714"/>
            <a:ext cx="2997200" cy="348228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8511812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9A304-D6E5-4049-A33B-62B96B26A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Prometheus </a:t>
            </a:r>
            <a:r>
              <a:rPr lang="nl-NL" dirty="0" err="1"/>
              <a:t>Alerting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5FBE1F-161A-477F-B08E-9C569AD491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Rules </a:t>
            </a:r>
            <a:r>
              <a:rPr lang="nl-NL" dirty="0" err="1"/>
              <a:t>specify</a:t>
            </a:r>
            <a:r>
              <a:rPr lang="nl-NL" dirty="0"/>
              <a:t> alert </a:t>
            </a:r>
            <a:r>
              <a:rPr lang="nl-NL" dirty="0" err="1"/>
              <a:t>conditions</a:t>
            </a:r>
            <a:endParaRPr lang="nl-NL" dirty="0"/>
          </a:p>
          <a:p>
            <a:pPr lvl="1"/>
            <a:r>
              <a:rPr lang="nl-NL" dirty="0" err="1"/>
              <a:t>Expressed</a:t>
            </a:r>
            <a:r>
              <a:rPr lang="nl-NL" dirty="0"/>
              <a:t> in Prometheus </a:t>
            </a:r>
            <a:r>
              <a:rPr lang="nl-NL" dirty="0" err="1"/>
              <a:t>metrics</a:t>
            </a:r>
            <a:endParaRPr lang="nl-NL" dirty="0"/>
          </a:p>
          <a:p>
            <a:r>
              <a:rPr lang="nl-NL" dirty="0"/>
              <a:t>Prometheus </a:t>
            </a:r>
            <a:r>
              <a:rPr lang="nl-NL" dirty="0" err="1"/>
              <a:t>evaluates</a:t>
            </a:r>
            <a:r>
              <a:rPr lang="nl-NL" dirty="0"/>
              <a:t> these </a:t>
            </a:r>
            <a:r>
              <a:rPr lang="nl-NL" dirty="0" err="1"/>
              <a:t>rules</a:t>
            </a:r>
            <a:r>
              <a:rPr lang="nl-NL" dirty="0"/>
              <a:t> –</a:t>
            </a:r>
          </a:p>
          <a:p>
            <a:pPr lvl="1"/>
            <a:r>
              <a:rPr lang="nl-NL" dirty="0"/>
              <a:t>As time </a:t>
            </a:r>
            <a:r>
              <a:rPr lang="nl-NL" dirty="0" err="1"/>
              <a:t>progresses</a:t>
            </a:r>
            <a:endParaRPr lang="nl-NL" dirty="0"/>
          </a:p>
          <a:p>
            <a:pPr lvl="1"/>
            <a:r>
              <a:rPr lang="nl-NL" dirty="0"/>
              <a:t>As </a:t>
            </a:r>
            <a:r>
              <a:rPr lang="nl-NL" dirty="0" err="1"/>
              <a:t>metrics</a:t>
            </a:r>
            <a:r>
              <a:rPr lang="nl-NL" dirty="0"/>
              <a:t> get </a:t>
            </a:r>
            <a:r>
              <a:rPr lang="nl-NL" dirty="0" err="1"/>
              <a:t>updated</a:t>
            </a:r>
            <a:endParaRPr lang="nl-NL" dirty="0"/>
          </a:p>
          <a:p>
            <a:r>
              <a:rPr lang="nl-NL" dirty="0"/>
              <a:t>An alert is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triggered</a:t>
            </a:r>
            <a:endParaRPr lang="nl-NL" dirty="0"/>
          </a:p>
          <a:p>
            <a:pPr lvl="1"/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i="1" dirty="0" err="1"/>
              <a:t>expr</a:t>
            </a:r>
            <a:r>
              <a:rPr lang="nl-NL" dirty="0"/>
              <a:t> </a:t>
            </a:r>
            <a:r>
              <a:rPr lang="nl-NL" dirty="0" err="1"/>
              <a:t>evaluates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true</a:t>
            </a:r>
            <a:endParaRPr lang="nl-NL" dirty="0"/>
          </a:p>
          <a:p>
            <a:pPr lvl="1"/>
            <a:r>
              <a:rPr lang="nl-NL" dirty="0"/>
              <a:t>For at </a:t>
            </a:r>
            <a:r>
              <a:rPr lang="nl-NL" dirty="0" err="1"/>
              <a:t>least</a:t>
            </a:r>
            <a:r>
              <a:rPr lang="nl-NL" dirty="0"/>
              <a:t> as long as is </a:t>
            </a:r>
            <a:r>
              <a:rPr lang="nl-NL" dirty="0" err="1"/>
              <a:t>specified</a:t>
            </a:r>
            <a:r>
              <a:rPr lang="nl-NL" dirty="0"/>
              <a:t> in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i="1" dirty="0"/>
              <a:t>for</a:t>
            </a:r>
            <a:r>
              <a:rPr lang="nl-NL" dirty="0"/>
              <a:t> </a:t>
            </a:r>
            <a:r>
              <a:rPr lang="nl-NL" dirty="0" err="1"/>
              <a:t>condition</a:t>
            </a:r>
            <a:endParaRPr lang="nl-NL" dirty="0"/>
          </a:p>
          <a:p>
            <a:r>
              <a:rPr lang="nl-NL" dirty="0"/>
              <a:t>A triggering alert</a:t>
            </a:r>
          </a:p>
          <a:p>
            <a:pPr lvl="1"/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found in </a:t>
            </a:r>
            <a:r>
              <a:rPr lang="nl-NL" dirty="0" err="1"/>
              <a:t>the</a:t>
            </a:r>
            <a:r>
              <a:rPr lang="nl-NL" dirty="0"/>
              <a:t> Prometheus Web UI</a:t>
            </a:r>
          </a:p>
          <a:p>
            <a:pPr lvl="1"/>
            <a:r>
              <a:rPr lang="nl-NL" dirty="0"/>
              <a:t>Is </a:t>
            </a:r>
            <a:r>
              <a:rPr lang="nl-NL" dirty="0" err="1"/>
              <a:t>notified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Alert Manager</a:t>
            </a:r>
          </a:p>
          <a:p>
            <a:r>
              <a:rPr lang="nl-NL" dirty="0"/>
              <a:t>The Alert Manager is </a:t>
            </a:r>
            <a:r>
              <a:rPr lang="nl-NL" dirty="0" err="1"/>
              <a:t>configured</a:t>
            </a:r>
            <a:r>
              <a:rPr lang="nl-NL" dirty="0"/>
              <a:t> for action</a:t>
            </a:r>
          </a:p>
          <a:p>
            <a:pPr lvl="1"/>
            <a:r>
              <a:rPr lang="nl-NL" dirty="0"/>
              <a:t>For </a:t>
            </a:r>
            <a:r>
              <a:rPr lang="nl-NL" dirty="0" err="1"/>
              <a:t>example</a:t>
            </a:r>
            <a:r>
              <a:rPr lang="nl-NL" dirty="0"/>
              <a:t>: </a:t>
            </a:r>
            <a:r>
              <a:rPr lang="nl-NL" dirty="0" err="1"/>
              <a:t>send</a:t>
            </a:r>
            <a:r>
              <a:rPr lang="nl-NL" dirty="0"/>
              <a:t> </a:t>
            </a:r>
            <a:r>
              <a:rPr lang="nl-NL" dirty="0" err="1"/>
              <a:t>notification</a:t>
            </a:r>
            <a:r>
              <a:rPr lang="nl-NL" dirty="0"/>
              <a:t> via </a:t>
            </a:r>
            <a:br>
              <a:rPr lang="nl-NL" dirty="0"/>
            </a:b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communication</a:t>
            </a:r>
            <a:r>
              <a:rPr lang="nl-NL" dirty="0"/>
              <a:t> </a:t>
            </a:r>
            <a:r>
              <a:rPr lang="nl-NL" dirty="0" err="1"/>
              <a:t>channels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D5BEEB-A60D-4ADE-A774-853D622DA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5C8F9F-75A7-4A5F-BC93-1CF38BDCA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7" name="Snagit_SNG85A">
            <a:extLst>
              <a:ext uri="{FF2B5EF4-FFF2-40B4-BE49-F238E27FC236}">
                <a16:creationId xmlns:a16="http://schemas.microsoft.com/office/drawing/2014/main" id="{202807FC-FA7B-41E3-AF3B-2DF08F5B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375" y="678773"/>
            <a:ext cx="1981372" cy="15012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2" descr="Architecture diargram">
            <a:extLst>
              <a:ext uri="{FF2B5EF4-FFF2-40B4-BE49-F238E27FC236}">
                <a16:creationId xmlns:a16="http://schemas.microsoft.com/office/drawing/2014/main" id="{50D87919-C077-431B-B027-0E6791BEBC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73" t="18905" r="-12" b="26013"/>
          <a:stretch/>
        </p:blipFill>
        <p:spPr bwMode="auto">
          <a:xfrm>
            <a:off x="4811485" y="3627878"/>
            <a:ext cx="2220685" cy="1232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97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A803-6188-4C19-A072-CCD48B87F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Alertmanager</a:t>
            </a:r>
            <a:r>
              <a:rPr lang="nl-NL" dirty="0"/>
              <a:t> </a:t>
            </a:r>
            <a:r>
              <a:rPr lang="nl-NL" dirty="0" err="1"/>
              <a:t>Configuration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BB332C-B876-4DB0-989E-457285B4A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BF97D4-DFCE-4957-A524-6C1CBFB4D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10" name="Snagit_SNG837">
            <a:extLst>
              <a:ext uri="{FF2B5EF4-FFF2-40B4-BE49-F238E27FC236}">
                <a16:creationId xmlns:a16="http://schemas.microsoft.com/office/drawing/2014/main" id="{3A622290-F996-4888-9823-E897F2DC0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772"/>
          <a:stretch/>
        </p:blipFill>
        <p:spPr>
          <a:xfrm>
            <a:off x="975411" y="849085"/>
            <a:ext cx="6003006" cy="3766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1DDB7E79-2C27-4774-9FF7-0A26390ED95D}"/>
              </a:ext>
            </a:extLst>
          </p:cNvPr>
          <p:cNvSpPr/>
          <p:nvPr/>
        </p:nvSpPr>
        <p:spPr>
          <a:xfrm>
            <a:off x="3570514" y="1124857"/>
            <a:ext cx="1850572" cy="573314"/>
          </a:xfrm>
          <a:prstGeom prst="wedgeRectCallout">
            <a:avLst>
              <a:gd name="adj1" fmla="val -144170"/>
              <a:gd name="adj2" fmla="val 1093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The route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apply</a:t>
            </a:r>
            <a:r>
              <a:rPr lang="nl-NL" dirty="0"/>
              <a:t> </a:t>
            </a:r>
            <a:r>
              <a:rPr lang="nl-NL" dirty="0" err="1"/>
              <a:t>depends</a:t>
            </a:r>
            <a:r>
              <a:rPr lang="nl-NL" dirty="0"/>
              <a:t> on matching </a:t>
            </a:r>
            <a:r>
              <a:rPr lang="nl-NL" dirty="0" err="1"/>
              <a:t>conditions</a:t>
            </a:r>
            <a:endParaRPr lang="en-NL" dirty="0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AB5E1783-7F4F-4205-BD3F-33AA9B50B37E}"/>
              </a:ext>
            </a:extLst>
          </p:cNvPr>
          <p:cNvSpPr/>
          <p:nvPr/>
        </p:nvSpPr>
        <p:spPr>
          <a:xfrm>
            <a:off x="4165599" y="1964028"/>
            <a:ext cx="2394858" cy="573314"/>
          </a:xfrm>
          <a:prstGeom prst="wedgeRectCallout">
            <a:avLst>
              <a:gd name="adj1" fmla="val -121621"/>
              <a:gd name="adj2" fmla="val 9920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Each</a:t>
            </a:r>
            <a:r>
              <a:rPr lang="nl-NL" sz="1200" dirty="0"/>
              <a:t> receiver </a:t>
            </a:r>
            <a:r>
              <a:rPr lang="nl-NL" sz="1200" dirty="0" err="1"/>
              <a:t>can</a:t>
            </a:r>
            <a:r>
              <a:rPr lang="nl-NL" sz="1200" dirty="0"/>
              <a:t> </a:t>
            </a:r>
            <a:r>
              <a:rPr lang="nl-NL" sz="1200" dirty="0" err="1"/>
              <a:t>use</a:t>
            </a:r>
            <a:r>
              <a:rPr lang="nl-NL" sz="1200" dirty="0"/>
              <a:t> a different </a:t>
            </a:r>
            <a:r>
              <a:rPr lang="nl-NL" sz="1200" dirty="0" err="1"/>
              <a:t>communication</a:t>
            </a:r>
            <a:r>
              <a:rPr lang="nl-NL" sz="1200" dirty="0"/>
              <a:t> </a:t>
            </a:r>
            <a:r>
              <a:rPr lang="nl-NL" sz="1200" dirty="0" err="1"/>
              <a:t>channel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notification</a:t>
            </a:r>
            <a:r>
              <a:rPr lang="nl-NL" sz="1200" dirty="0"/>
              <a:t> </a:t>
            </a:r>
            <a:r>
              <a:rPr lang="nl-NL" sz="1200" dirty="0" err="1"/>
              <a:t>layout</a:t>
            </a:r>
            <a:endParaRPr lang="en-NL" sz="12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7F9A4C1-F86C-4DA1-91C7-77A8AE1AD04C}"/>
              </a:ext>
            </a:extLst>
          </p:cNvPr>
          <p:cNvSpPr/>
          <p:nvPr/>
        </p:nvSpPr>
        <p:spPr>
          <a:xfrm>
            <a:off x="4165599" y="1964028"/>
            <a:ext cx="2394858" cy="573314"/>
          </a:xfrm>
          <a:prstGeom prst="wedgeRectCallout">
            <a:avLst>
              <a:gd name="adj1" fmla="val -116773"/>
              <a:gd name="adj2" fmla="val 20933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err="1"/>
              <a:t>Each</a:t>
            </a:r>
            <a:r>
              <a:rPr lang="nl-NL" sz="1200" dirty="0"/>
              <a:t> receiver </a:t>
            </a:r>
            <a:r>
              <a:rPr lang="nl-NL" sz="1200" dirty="0" err="1"/>
              <a:t>can</a:t>
            </a:r>
            <a:r>
              <a:rPr lang="nl-NL" sz="1200" dirty="0"/>
              <a:t> </a:t>
            </a:r>
            <a:r>
              <a:rPr lang="nl-NL" sz="1200" dirty="0" err="1"/>
              <a:t>use</a:t>
            </a:r>
            <a:r>
              <a:rPr lang="nl-NL" sz="1200" dirty="0"/>
              <a:t> a different </a:t>
            </a:r>
            <a:r>
              <a:rPr lang="nl-NL" sz="1200" dirty="0" err="1"/>
              <a:t>communication</a:t>
            </a:r>
            <a:r>
              <a:rPr lang="nl-NL" sz="1200" dirty="0"/>
              <a:t> </a:t>
            </a:r>
            <a:r>
              <a:rPr lang="nl-NL" sz="1200" dirty="0" err="1"/>
              <a:t>channel</a:t>
            </a:r>
            <a:r>
              <a:rPr lang="nl-NL" sz="1200" dirty="0"/>
              <a:t> </a:t>
            </a:r>
            <a:r>
              <a:rPr lang="nl-NL" sz="1200" dirty="0" err="1"/>
              <a:t>and</a:t>
            </a:r>
            <a:r>
              <a:rPr lang="nl-NL" sz="1200" dirty="0"/>
              <a:t> </a:t>
            </a:r>
            <a:r>
              <a:rPr lang="nl-NL" sz="1200" dirty="0" err="1"/>
              <a:t>notification</a:t>
            </a:r>
            <a:r>
              <a:rPr lang="nl-NL" sz="1200" dirty="0"/>
              <a:t> </a:t>
            </a:r>
            <a:r>
              <a:rPr lang="nl-NL" sz="1200" dirty="0" err="1"/>
              <a:t>layout</a:t>
            </a:r>
            <a:endParaRPr lang="en-NL" sz="1200" dirty="0"/>
          </a:p>
        </p:txBody>
      </p:sp>
    </p:spTree>
    <p:extLst>
      <p:ext uri="{BB962C8B-B14F-4D97-AF65-F5344CB8AC3E}">
        <p14:creationId xmlns:p14="http://schemas.microsoft.com/office/powerpoint/2010/main" val="19575451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08C59-C657-4352-836A-3C8EF3E194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Prometheus </a:t>
            </a:r>
            <a:r>
              <a:rPr lang="nl-NL" dirty="0" err="1"/>
              <a:t>Alerting</a:t>
            </a:r>
            <a:r>
              <a:rPr lang="nl-NL" dirty="0"/>
              <a:t> Demo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BAFCC-F65D-40FF-9CA4-BCE22A0D81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F84BA6-A1AA-4A48-9457-E9DBA4E44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2DA34-D11E-4008-BA2E-47D1A590A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6" name="Picture 2" descr="Architecture diargram">
            <a:extLst>
              <a:ext uri="{FF2B5EF4-FFF2-40B4-BE49-F238E27FC236}">
                <a16:creationId xmlns:a16="http://schemas.microsoft.com/office/drawing/2014/main" id="{6F5DC20E-6454-48D8-828A-7F6E3C351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7516" y="1316827"/>
            <a:ext cx="6108968" cy="339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2ABEB8E-6456-43CD-9FAE-DF8C6CA4CBB3}"/>
              </a:ext>
            </a:extLst>
          </p:cNvPr>
          <p:cNvSpPr/>
          <p:nvPr/>
        </p:nvSpPr>
        <p:spPr>
          <a:xfrm>
            <a:off x="631371" y="3824514"/>
            <a:ext cx="1281209" cy="56605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Node </a:t>
            </a:r>
            <a:r>
              <a:rPr lang="nl-NL" dirty="0" err="1"/>
              <a:t>Exporter</a:t>
            </a:r>
            <a:endParaRPr lang="en-NL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59D1BAD-30F0-4A41-8CD9-49518AE8D9CD}"/>
              </a:ext>
            </a:extLst>
          </p:cNvPr>
          <p:cNvCxnSpPr/>
          <p:nvPr/>
        </p:nvCxnSpPr>
        <p:spPr>
          <a:xfrm flipH="1">
            <a:off x="1138857" y="3882045"/>
            <a:ext cx="773723" cy="724292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77A868-876F-4740-8E9C-98E4E28C2043}"/>
              </a:ext>
            </a:extLst>
          </p:cNvPr>
          <p:cNvCxnSpPr/>
          <p:nvPr/>
        </p:nvCxnSpPr>
        <p:spPr>
          <a:xfrm>
            <a:off x="1433146" y="3754315"/>
            <a:ext cx="366852" cy="76225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40C97D9C-ECD8-428E-BBC9-57AA2DAF5EE2}"/>
              </a:ext>
            </a:extLst>
          </p:cNvPr>
          <p:cNvSpPr/>
          <p:nvPr/>
        </p:nvSpPr>
        <p:spPr>
          <a:xfrm>
            <a:off x="4404946" y="3253154"/>
            <a:ext cx="563054" cy="1055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CA20A85-679E-4957-8D15-E777832B7908}"/>
              </a:ext>
            </a:extLst>
          </p:cNvPr>
          <p:cNvSpPr/>
          <p:nvPr/>
        </p:nvSpPr>
        <p:spPr>
          <a:xfrm>
            <a:off x="5387620" y="3305908"/>
            <a:ext cx="563054" cy="1055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B32F8-A267-4E61-9458-6DB3F50984FD}"/>
              </a:ext>
            </a:extLst>
          </p:cNvPr>
          <p:cNvSpPr/>
          <p:nvPr/>
        </p:nvSpPr>
        <p:spPr>
          <a:xfrm>
            <a:off x="7304527" y="3253154"/>
            <a:ext cx="563054" cy="10550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 descr="C:\Users\lucas_j\AppData\Local\Temp\SNAGHTML160ed403.PNG">
            <a:extLst>
              <a:ext uri="{FF2B5EF4-FFF2-40B4-BE49-F238E27FC236}">
                <a16:creationId xmlns:a16="http://schemas.microsoft.com/office/drawing/2014/main" id="{7DA31302-C805-454E-AB32-0C513133723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650" y="1573353"/>
            <a:ext cx="2552700" cy="1252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Picture 2" descr="Image result for linux logo">
            <a:extLst>
              <a:ext uri="{FF2B5EF4-FFF2-40B4-BE49-F238E27FC236}">
                <a16:creationId xmlns:a16="http://schemas.microsoft.com/office/drawing/2014/main" id="{1A10F9E8-439F-4B2C-B286-A480179AB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8645" y="4144488"/>
            <a:ext cx="627963" cy="744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262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DF9D1B1-970B-4C82-A1B3-5C547478F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Overview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117F6A5-0F67-4F35-AEF1-0C3EDB372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Why</a:t>
            </a:r>
            <a:r>
              <a:rPr lang="nl-NL" dirty="0"/>
              <a:t> monitoring?</a:t>
            </a:r>
          </a:p>
          <a:p>
            <a:r>
              <a:rPr lang="nl-NL" dirty="0"/>
              <a:t>How monitoring?</a:t>
            </a:r>
          </a:p>
          <a:p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 err="1"/>
              <a:t>gathering</a:t>
            </a:r>
            <a:r>
              <a:rPr lang="nl-NL" dirty="0"/>
              <a:t> | processing | </a:t>
            </a:r>
            <a:r>
              <a:rPr lang="nl-NL" dirty="0" err="1"/>
              <a:t>analyzing</a:t>
            </a:r>
            <a:r>
              <a:rPr lang="nl-NL" dirty="0"/>
              <a:t> | presenting | </a:t>
            </a:r>
            <a:r>
              <a:rPr lang="nl-NL" dirty="0" err="1"/>
              <a:t>alerting</a:t>
            </a:r>
            <a:endParaRPr lang="nl-NL" dirty="0"/>
          </a:p>
          <a:p>
            <a:r>
              <a:rPr lang="nl-NL" dirty="0"/>
              <a:t>Prometheus</a:t>
            </a:r>
          </a:p>
          <a:p>
            <a:pPr lvl="1"/>
            <a:r>
              <a:rPr lang="nl-NL" dirty="0" err="1"/>
              <a:t>History</a:t>
            </a:r>
            <a:endParaRPr lang="nl-NL" dirty="0"/>
          </a:p>
          <a:p>
            <a:pPr lvl="1"/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 err="1"/>
              <a:t>Exporters</a:t>
            </a:r>
            <a:endParaRPr lang="nl-NL" dirty="0"/>
          </a:p>
          <a:p>
            <a:pPr lvl="1"/>
            <a:r>
              <a:rPr lang="nl-NL" dirty="0"/>
              <a:t>Instrumentation of Applications</a:t>
            </a:r>
          </a:p>
          <a:p>
            <a:r>
              <a:rPr lang="nl-NL" dirty="0" err="1"/>
              <a:t>Grafana</a:t>
            </a:r>
            <a:endParaRPr lang="nl-NL" dirty="0"/>
          </a:p>
          <a:p>
            <a:r>
              <a:rPr lang="nl-NL" dirty="0" err="1"/>
              <a:t>Dinner</a:t>
            </a:r>
            <a:endParaRPr lang="nl-NL" dirty="0"/>
          </a:p>
          <a:p>
            <a:r>
              <a:rPr lang="nl-NL" dirty="0" err="1"/>
              <a:t>Handson</a:t>
            </a:r>
            <a:r>
              <a:rPr lang="nl-NL" dirty="0"/>
              <a:t> Workshop</a:t>
            </a:r>
          </a:p>
          <a:p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65211-DA5F-4149-B5F1-92EA03E1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Monitoring with Prometheus</a:t>
            </a:r>
            <a:endParaRPr lang="nl-NL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2CB9E-D983-4BFE-B7EE-D98EB00B4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605784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D556-3D4A-4C88-AEC0-BD277EB8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Dashboarding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12CB1-EE9D-47F8-8B2C-8AE16457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83ED4-E3BE-491E-B0DB-68004286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6" name="Picture 8" descr="Image result for grafana logo">
            <a:extLst>
              <a:ext uri="{FF2B5EF4-FFF2-40B4-BE49-F238E27FC236}">
                <a16:creationId xmlns:a16="http://schemas.microsoft.com/office/drawing/2014/main" id="{95624DE6-BA77-4285-A3E2-3D178CCE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656" y="137920"/>
            <a:ext cx="2295355" cy="102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rchitecture diargram">
            <a:extLst>
              <a:ext uri="{FF2B5EF4-FFF2-40B4-BE49-F238E27FC236}">
                <a16:creationId xmlns:a16="http://schemas.microsoft.com/office/drawing/2014/main" id="{7BA2AE73-9F73-431F-BEFD-5C05325890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02" y="1080000"/>
            <a:ext cx="6108968" cy="3399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41">
            <a:hlinkClick r:id="rId4"/>
            <a:extLst>
              <a:ext uri="{FF2B5EF4-FFF2-40B4-BE49-F238E27FC236}">
                <a16:creationId xmlns:a16="http://schemas.microsoft.com/office/drawing/2014/main" id="{59B12C68-FE55-4EF3-BD8C-6389042886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5943" y="3820175"/>
            <a:ext cx="1468915" cy="775719"/>
          </a:xfrm>
          <a:prstGeom prst="rect">
            <a:avLst/>
          </a:prstGeom>
        </p:spPr>
      </p:pic>
      <p:pic>
        <p:nvPicPr>
          <p:cNvPr id="19" name="Picture 8" descr="Image result for grafana logo">
            <a:extLst>
              <a:ext uri="{FF2B5EF4-FFF2-40B4-BE49-F238E27FC236}">
                <a16:creationId xmlns:a16="http://schemas.microsoft.com/office/drawing/2014/main" id="{D246772F-9DD6-4E24-A5C9-E58F4D269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6167" y="3421707"/>
            <a:ext cx="1247061" cy="55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FB61CB5-7817-480F-B841-0A63E04C7ECE}"/>
              </a:ext>
            </a:extLst>
          </p:cNvPr>
          <p:cNvSpPr/>
          <p:nvPr/>
        </p:nvSpPr>
        <p:spPr>
          <a:xfrm>
            <a:off x="3657600" y="3889829"/>
            <a:ext cx="181429" cy="14464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DD1D7DEE-F56C-4D71-BDA2-B22C49B7BC47}"/>
              </a:ext>
            </a:extLst>
          </p:cNvPr>
          <p:cNvSpPr/>
          <p:nvPr/>
        </p:nvSpPr>
        <p:spPr>
          <a:xfrm>
            <a:off x="3708525" y="4012419"/>
            <a:ext cx="2300389" cy="427908"/>
          </a:xfrm>
          <a:custGeom>
            <a:avLst/>
            <a:gdLst>
              <a:gd name="connsiteX0" fmla="*/ 2293132 w 2300389"/>
              <a:gd name="connsiteY0" fmla="*/ 189467 h 427908"/>
              <a:gd name="connsiteX1" fmla="*/ 123246 w 2300389"/>
              <a:gd name="connsiteY1" fmla="*/ 781 h 427908"/>
              <a:gd name="connsiteX2" fmla="*/ 486104 w 2300389"/>
              <a:gd name="connsiteY2" fmla="*/ 131410 h 427908"/>
              <a:gd name="connsiteX3" fmla="*/ 2300389 w 2300389"/>
              <a:gd name="connsiteY3" fmla="*/ 349124 h 427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0389" h="427908">
                <a:moveTo>
                  <a:pt x="2293132" y="189467"/>
                </a:moveTo>
                <a:lnTo>
                  <a:pt x="123246" y="781"/>
                </a:lnTo>
                <a:cubicBezTo>
                  <a:pt x="-177925" y="-8895"/>
                  <a:pt x="123247" y="73353"/>
                  <a:pt x="486104" y="131410"/>
                </a:cubicBezTo>
                <a:cubicBezTo>
                  <a:pt x="848961" y="189467"/>
                  <a:pt x="2018570" y="595867"/>
                  <a:pt x="2300389" y="34912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8E553E-1F0E-4064-82D2-EE5351DF8E1D}"/>
              </a:ext>
            </a:extLst>
          </p:cNvPr>
          <p:cNvSpPr/>
          <p:nvPr/>
        </p:nvSpPr>
        <p:spPr>
          <a:xfrm>
            <a:off x="834571" y="1083593"/>
            <a:ext cx="1926772" cy="3482286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98FEC3-0A1D-4B9E-A67A-B4E212DC27BA}"/>
              </a:ext>
            </a:extLst>
          </p:cNvPr>
          <p:cNvSpPr/>
          <p:nvPr/>
        </p:nvSpPr>
        <p:spPr>
          <a:xfrm>
            <a:off x="2718573" y="-747850"/>
            <a:ext cx="1062398" cy="4192977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D86CFDA-A47B-48B5-8416-D7187DD7CC03}"/>
              </a:ext>
            </a:extLst>
          </p:cNvPr>
          <p:cNvSpPr/>
          <p:nvPr/>
        </p:nvSpPr>
        <p:spPr>
          <a:xfrm>
            <a:off x="3708525" y="1682906"/>
            <a:ext cx="3446245" cy="1801068"/>
          </a:xfrm>
          <a:prstGeom prst="rect">
            <a:avLst/>
          </a:prstGeom>
          <a:solidFill>
            <a:schemeClr val="bg1">
              <a:alpha val="5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1043344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D556-3D4A-4C88-AEC0-BD277EB8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Grafana</a:t>
            </a:r>
            <a:r>
              <a:rPr lang="nl-NL" dirty="0"/>
              <a:t> - </a:t>
            </a:r>
            <a:r>
              <a:rPr lang="nl-NL" dirty="0" err="1"/>
              <a:t>dashboarding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27FAD-63E5-418B-B230-B3A97FCD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Grafana</a:t>
            </a:r>
            <a:r>
              <a:rPr lang="nl-NL" dirty="0"/>
              <a:t> is a </a:t>
            </a:r>
            <a:r>
              <a:rPr lang="nl-NL" dirty="0" err="1"/>
              <a:t>generic</a:t>
            </a:r>
            <a:r>
              <a:rPr lang="nl-NL" dirty="0"/>
              <a:t> open source dashboard product</a:t>
            </a:r>
          </a:p>
          <a:p>
            <a:pPr lvl="1"/>
            <a:r>
              <a:rPr lang="nl-NL" dirty="0" err="1"/>
              <a:t>Supporting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types of data sources, of </a:t>
            </a:r>
            <a:r>
              <a:rPr lang="nl-NL" dirty="0" err="1"/>
              <a:t>which</a:t>
            </a:r>
            <a:r>
              <a:rPr lang="nl-NL" dirty="0"/>
              <a:t> Prometheus is but </a:t>
            </a:r>
            <a:r>
              <a:rPr lang="nl-NL" dirty="0" err="1"/>
              <a:t>one</a:t>
            </a:r>
            <a:endParaRPr lang="nl-NL" dirty="0"/>
          </a:p>
          <a:p>
            <a:r>
              <a:rPr lang="nl-NL" dirty="0" err="1"/>
              <a:t>Grafana</a:t>
            </a:r>
            <a:r>
              <a:rPr lang="nl-NL" dirty="0"/>
              <a:t> </a:t>
            </a:r>
            <a:r>
              <a:rPr lang="nl-NL" dirty="0" err="1"/>
              <a:t>queries</a:t>
            </a:r>
            <a:r>
              <a:rPr lang="nl-NL" dirty="0"/>
              <a:t> data sources (</a:t>
            </a:r>
            <a:r>
              <a:rPr lang="nl-NL" dirty="0" err="1"/>
              <a:t>such</a:t>
            </a:r>
            <a:r>
              <a:rPr lang="nl-NL" dirty="0"/>
              <a:t> as Prometheus) </a:t>
            </a:r>
            <a:r>
              <a:rPr lang="nl-NL" dirty="0" err="1"/>
              <a:t>periodically</a:t>
            </a:r>
            <a:endParaRPr lang="nl-NL" dirty="0"/>
          </a:p>
          <a:p>
            <a:pPr lvl="1"/>
            <a:r>
              <a:rPr lang="nl-NL" dirty="0"/>
              <a:t>Does </a:t>
            </a:r>
            <a:r>
              <a:rPr lang="nl-NL" dirty="0" err="1"/>
              <a:t>not</a:t>
            </a:r>
            <a:r>
              <a:rPr lang="nl-NL" dirty="0"/>
              <a:t> store </a:t>
            </a:r>
            <a:r>
              <a:rPr lang="nl-NL" dirty="0" err="1"/>
              <a:t>any</a:t>
            </a:r>
            <a:r>
              <a:rPr lang="nl-NL" dirty="0"/>
              <a:t> data</a:t>
            </a:r>
          </a:p>
          <a:p>
            <a:pPr lvl="1"/>
            <a:r>
              <a:rPr lang="nl-NL" dirty="0" err="1"/>
              <a:t>Refreshes</a:t>
            </a:r>
            <a:r>
              <a:rPr lang="nl-NL" dirty="0"/>
              <a:t> </a:t>
            </a:r>
            <a:r>
              <a:rPr lang="nl-NL" dirty="0" err="1"/>
              <a:t>visualizations</a:t>
            </a:r>
            <a:endParaRPr lang="nl-NL" dirty="0"/>
          </a:p>
          <a:p>
            <a:pPr lvl="1"/>
            <a:r>
              <a:rPr lang="nl-NL" dirty="0" err="1"/>
              <a:t>Evaluates</a:t>
            </a:r>
            <a:r>
              <a:rPr lang="nl-NL" dirty="0"/>
              <a:t> alert </a:t>
            </a:r>
            <a:r>
              <a:rPr lang="nl-NL" dirty="0" err="1"/>
              <a:t>conditions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triggers alerts/</a:t>
            </a:r>
            <a:r>
              <a:rPr lang="nl-NL" dirty="0" err="1"/>
              <a:t>sends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endParaRPr lang="nl-NL" dirty="0"/>
          </a:p>
          <a:p>
            <a:r>
              <a:rPr lang="nl-NL" dirty="0" err="1"/>
              <a:t>Extensive</a:t>
            </a:r>
            <a:r>
              <a:rPr lang="nl-NL" dirty="0"/>
              <a:t> </a:t>
            </a:r>
            <a:r>
              <a:rPr lang="nl-NL" dirty="0" err="1"/>
              <a:t>library</a:t>
            </a:r>
            <a:r>
              <a:rPr lang="nl-NL" dirty="0"/>
              <a:t> of pre-built</a:t>
            </a:r>
            <a:br>
              <a:rPr lang="nl-NL" dirty="0"/>
            </a:br>
            <a:r>
              <a:rPr lang="nl-NL" dirty="0"/>
              <a:t>dashboards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plugins</a:t>
            </a:r>
            <a:endParaRPr lang="nl-NL" dirty="0"/>
          </a:p>
          <a:p>
            <a:r>
              <a:rPr lang="nl-NL" dirty="0"/>
              <a:t>Supports user </a:t>
            </a:r>
            <a:r>
              <a:rPr lang="nl-NL" dirty="0" err="1"/>
              <a:t>authentication</a:t>
            </a:r>
            <a:r>
              <a:rPr lang="nl-NL" dirty="0"/>
              <a:t> </a:t>
            </a:r>
            <a:r>
              <a:rPr lang="nl-NL" dirty="0" err="1"/>
              <a:t>and</a:t>
            </a:r>
            <a:br>
              <a:rPr lang="nl-NL" dirty="0"/>
            </a:br>
            <a:r>
              <a:rPr lang="nl-NL" dirty="0" err="1"/>
              <a:t>authorization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multi-tenancy</a:t>
            </a:r>
            <a:endParaRPr lang="nl-NL" dirty="0"/>
          </a:p>
          <a:p>
            <a:r>
              <a:rPr lang="nl-NL" dirty="0"/>
              <a:t>Online </a:t>
            </a:r>
            <a:r>
              <a:rPr lang="nl-NL" dirty="0" err="1"/>
              <a:t>Playground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12CB1-EE9D-47F8-8B2C-8AE16457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83ED4-E3BE-491E-B0DB-68004286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6" name="Picture 8" descr="Image result for grafana logo">
            <a:extLst>
              <a:ext uri="{FF2B5EF4-FFF2-40B4-BE49-F238E27FC236}">
                <a16:creationId xmlns:a16="http://schemas.microsoft.com/office/drawing/2014/main" id="{95624DE6-BA77-4285-A3E2-3D178CCE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656" y="137920"/>
            <a:ext cx="2295355" cy="102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41">
            <a:hlinkClick r:id="rId3"/>
            <a:extLst>
              <a:ext uri="{FF2B5EF4-FFF2-40B4-BE49-F238E27FC236}">
                <a16:creationId xmlns:a16="http://schemas.microsoft.com/office/drawing/2014/main" id="{59B12C68-FE55-4EF3-BD8C-6389042886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999" y="2194190"/>
            <a:ext cx="4775343" cy="2521810"/>
          </a:xfrm>
          <a:prstGeom prst="rect">
            <a:avLst/>
          </a:prstGeom>
        </p:spPr>
      </p:pic>
      <p:pic>
        <p:nvPicPr>
          <p:cNvPr id="12" name="Snagit_SNG842">
            <a:extLst>
              <a:ext uri="{FF2B5EF4-FFF2-40B4-BE49-F238E27FC236}">
                <a16:creationId xmlns:a16="http://schemas.microsoft.com/office/drawing/2014/main" id="{DB7A6630-ADC7-443A-B242-A3007EC723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5995" y="2481942"/>
            <a:ext cx="1154722" cy="487549"/>
          </a:xfrm>
          <a:prstGeom prst="rect">
            <a:avLst/>
          </a:prstGeom>
        </p:spPr>
      </p:pic>
      <p:pic>
        <p:nvPicPr>
          <p:cNvPr id="15" name="Snagit_SNG831">
            <a:hlinkClick r:id="rId6"/>
            <a:extLst>
              <a:ext uri="{FF2B5EF4-FFF2-40B4-BE49-F238E27FC236}">
                <a16:creationId xmlns:a16="http://schemas.microsoft.com/office/drawing/2014/main" id="{4480118B-BC2C-4794-B905-76529D40D7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3278" y="4312767"/>
            <a:ext cx="868251" cy="403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051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AD556-3D4A-4C88-AEC0-BD277EB8C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Grafana</a:t>
            </a:r>
            <a:r>
              <a:rPr lang="nl-NL" dirty="0"/>
              <a:t> – Data Sources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27FAD-63E5-418B-B230-B3A97FCD2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Grafana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extract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types of data sources</a:t>
            </a:r>
          </a:p>
          <a:p>
            <a:pPr lvl="1"/>
            <a:r>
              <a:rPr lang="nl-NL" dirty="0"/>
              <a:t>Prometheus is but </a:t>
            </a:r>
            <a:r>
              <a:rPr lang="nl-NL" dirty="0" err="1"/>
              <a:t>one</a:t>
            </a:r>
            <a:endParaRPr lang="nl-NL" dirty="0"/>
          </a:p>
          <a:p>
            <a:r>
              <a:rPr lang="nl-NL" dirty="0" err="1"/>
              <a:t>Grafana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multiple data source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provide</a:t>
            </a:r>
            <a:r>
              <a:rPr lang="nl-NL" dirty="0"/>
              <a:t> data for a panel or </a:t>
            </a:r>
            <a:r>
              <a:rPr lang="nl-NL" dirty="0" err="1"/>
              <a:t>chart</a:t>
            </a: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C12CB1-EE9D-47F8-8B2C-8AE16457E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683ED4-E3BE-491E-B0DB-68004286B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6" name="Picture 8" descr="Image result for grafana logo">
            <a:extLst>
              <a:ext uri="{FF2B5EF4-FFF2-40B4-BE49-F238E27FC236}">
                <a16:creationId xmlns:a16="http://schemas.microsoft.com/office/drawing/2014/main" id="{95624DE6-BA77-4285-A3E2-3D178CCE1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656" y="137920"/>
            <a:ext cx="2295355" cy="102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Snagit_SNG877">
            <a:extLst>
              <a:ext uri="{FF2B5EF4-FFF2-40B4-BE49-F238E27FC236}">
                <a16:creationId xmlns:a16="http://schemas.microsoft.com/office/drawing/2014/main" id="{E80C2A57-0B3B-4148-8B51-F34010459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9478" y="2206917"/>
            <a:ext cx="2317169" cy="2246715"/>
          </a:xfrm>
          <a:prstGeom prst="rect">
            <a:avLst/>
          </a:prstGeom>
        </p:spPr>
      </p:pic>
      <p:pic>
        <p:nvPicPr>
          <p:cNvPr id="10" name="Snagit_SNG823">
            <a:hlinkClick r:id="rId4"/>
            <a:extLst>
              <a:ext uri="{FF2B5EF4-FFF2-40B4-BE49-F238E27FC236}">
                <a16:creationId xmlns:a16="http://schemas.microsoft.com/office/drawing/2014/main" id="{08675125-DAE9-4705-AFA6-E7E24EA170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999" y="2641048"/>
            <a:ext cx="3532523" cy="2218952"/>
          </a:xfrm>
          <a:prstGeom prst="rect">
            <a:avLst/>
          </a:prstGeom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B33942D8-4F15-4BC1-819E-2AE1D2FDD105}"/>
              </a:ext>
            </a:extLst>
          </p:cNvPr>
          <p:cNvSpPr/>
          <p:nvPr/>
        </p:nvSpPr>
        <p:spPr>
          <a:xfrm>
            <a:off x="1168400" y="3490686"/>
            <a:ext cx="411078" cy="1886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6415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8DC9-B0B4-4851-82D9-468CB5670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Grafana</a:t>
            </a:r>
            <a:r>
              <a:rPr lang="nl-NL" dirty="0"/>
              <a:t> </a:t>
            </a:r>
            <a:r>
              <a:rPr lang="nl-NL" dirty="0" err="1"/>
              <a:t>Visualizations</a:t>
            </a:r>
            <a:endParaRPr lang="en-NL" dirty="0"/>
          </a:p>
        </p:txBody>
      </p:sp>
      <p:pic>
        <p:nvPicPr>
          <p:cNvPr id="7" name="Snagit_SNG84D">
            <a:extLst>
              <a:ext uri="{FF2B5EF4-FFF2-40B4-BE49-F238E27FC236}">
                <a16:creationId xmlns:a16="http://schemas.microsoft.com/office/drawing/2014/main" id="{9295373B-50E1-49FA-9E8C-68456C94EF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9011" y="892099"/>
            <a:ext cx="6623050" cy="35512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2EC13-34B3-43EF-A5C4-29E297450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46AA35-59A6-4D75-A806-AA7F6483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CF7609-FFC0-483E-9807-5287CF988A90}"/>
              </a:ext>
            </a:extLst>
          </p:cNvPr>
          <p:cNvPicPr/>
          <p:nvPr/>
        </p:nvPicPr>
        <p:blipFill rotWithShape="1">
          <a:blip r:embed="rId3"/>
          <a:srcRect l="8849" t="16074" r="9762" b="16558"/>
          <a:stretch/>
        </p:blipFill>
        <p:spPr>
          <a:xfrm>
            <a:off x="4347028" y="2816243"/>
            <a:ext cx="4664800" cy="203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74">
            <a:extLst>
              <a:ext uri="{FF2B5EF4-FFF2-40B4-BE49-F238E27FC236}">
                <a16:creationId xmlns:a16="http://schemas.microsoft.com/office/drawing/2014/main" id="{5A2F364B-B5E4-447E-BE49-7FAEADCCF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629" y="244554"/>
            <a:ext cx="1712906" cy="190531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DDC8DF1-B34F-46CB-9E4C-22423ABB5AAE}"/>
              </a:ext>
            </a:extLst>
          </p:cNvPr>
          <p:cNvSpPr txBox="1"/>
          <p:nvPr/>
        </p:nvSpPr>
        <p:spPr>
          <a:xfrm>
            <a:off x="7242629" y="25670"/>
            <a:ext cx="88165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Annotations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7403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ADBAC-710A-43DA-8E63-DA42D942F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Grafana</a:t>
            </a:r>
            <a:r>
              <a:rPr lang="nl-NL" dirty="0"/>
              <a:t> Alerts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endParaRPr lang="en-NL" dirty="0"/>
          </a:p>
        </p:txBody>
      </p:sp>
      <p:pic>
        <p:nvPicPr>
          <p:cNvPr id="7" name="Snagit_SNG849">
            <a:extLst>
              <a:ext uri="{FF2B5EF4-FFF2-40B4-BE49-F238E27FC236}">
                <a16:creationId xmlns:a16="http://schemas.microsoft.com/office/drawing/2014/main" id="{883D5F66-4136-4BD7-BA2A-746078F53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456" y="857314"/>
            <a:ext cx="6623050" cy="316335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A0A83-57BC-4B1B-BC8A-461C79F9D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04E044-AA3A-4B86-8812-45ED5DE7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9" name="Snagit_SNG863">
            <a:extLst>
              <a:ext uri="{FF2B5EF4-FFF2-40B4-BE49-F238E27FC236}">
                <a16:creationId xmlns:a16="http://schemas.microsoft.com/office/drawing/2014/main" id="{EF6E6659-28FF-4C58-BDA3-28FDC921D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900" y="3014704"/>
            <a:ext cx="4289100" cy="18407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B7535FD-1D19-4EAC-BCE2-35390875AE0F}"/>
              </a:ext>
            </a:extLst>
          </p:cNvPr>
          <p:cNvCxnSpPr/>
          <p:nvPr/>
        </p:nvCxnSpPr>
        <p:spPr>
          <a:xfrm>
            <a:off x="2068286" y="1977602"/>
            <a:ext cx="1335314" cy="11865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9B582D4-9D8E-4F45-8244-C1E597BAA6F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6924321" y="1408050"/>
            <a:ext cx="2161622" cy="3447450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B77A1E-CBF0-4E41-B472-0A9D0803AB7B}"/>
              </a:ext>
            </a:extLst>
          </p:cNvPr>
          <p:cNvCxnSpPr>
            <a:cxnSpLocks/>
          </p:cNvCxnSpPr>
          <p:nvPr/>
        </p:nvCxnSpPr>
        <p:spPr>
          <a:xfrm flipV="1">
            <a:off x="1132115" y="2380343"/>
            <a:ext cx="5849256" cy="13249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25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159C5-43CA-4068-A1DD-5AF4F1C59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Workshop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0C567-8FDD-4BE8-BDC7-80124749BC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Prometheus</a:t>
            </a:r>
          </a:p>
          <a:p>
            <a:pPr lvl="1"/>
            <a:r>
              <a:rPr lang="nl-NL" dirty="0"/>
              <a:t>First steps</a:t>
            </a:r>
          </a:p>
          <a:p>
            <a:pPr lvl="1"/>
            <a:r>
              <a:rPr lang="nl-NL" dirty="0" err="1"/>
              <a:t>Exporters</a:t>
            </a:r>
            <a:r>
              <a:rPr lang="nl-NL" dirty="0"/>
              <a:t> for Linux, </a:t>
            </a:r>
            <a:r>
              <a:rPr lang="nl-NL" dirty="0" err="1"/>
              <a:t>MySQL</a:t>
            </a:r>
            <a:r>
              <a:rPr lang="nl-NL" dirty="0"/>
              <a:t>, Docker, </a:t>
            </a:r>
            <a:r>
              <a:rPr lang="nl-NL" dirty="0" err="1"/>
              <a:t>Blackbox</a:t>
            </a:r>
            <a:endParaRPr lang="nl-NL" dirty="0"/>
          </a:p>
          <a:p>
            <a:pPr lvl="1"/>
            <a:r>
              <a:rPr lang="nl-NL" dirty="0" err="1"/>
              <a:t>Custom</a:t>
            </a:r>
            <a:r>
              <a:rPr lang="nl-NL" dirty="0"/>
              <a:t> Application </a:t>
            </a:r>
            <a:r>
              <a:rPr lang="nl-NL" dirty="0" err="1"/>
              <a:t>instrumentation</a:t>
            </a:r>
            <a:r>
              <a:rPr lang="nl-NL" dirty="0"/>
              <a:t> (Node </a:t>
            </a:r>
            <a:r>
              <a:rPr lang="nl-NL" dirty="0" err="1"/>
              <a:t>application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Alerting</a:t>
            </a:r>
            <a:endParaRPr lang="nl-NL" dirty="0"/>
          </a:p>
          <a:p>
            <a:pPr lvl="1"/>
            <a:r>
              <a:rPr lang="nl-NL" dirty="0"/>
              <a:t>Alert Manager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r>
              <a:rPr lang="nl-NL" dirty="0"/>
              <a:t> (</a:t>
            </a:r>
            <a:r>
              <a:rPr lang="nl-NL" dirty="0" err="1"/>
              <a:t>to</a:t>
            </a:r>
            <a:r>
              <a:rPr lang="nl-NL" dirty="0"/>
              <a:t> Slack)</a:t>
            </a:r>
          </a:p>
          <a:p>
            <a:r>
              <a:rPr lang="nl-NL" dirty="0" err="1"/>
              <a:t>Grafana</a:t>
            </a:r>
            <a:endParaRPr lang="nl-NL" dirty="0"/>
          </a:p>
          <a:p>
            <a:pPr lvl="1"/>
            <a:r>
              <a:rPr lang="nl-NL" dirty="0"/>
              <a:t>First steps</a:t>
            </a:r>
          </a:p>
          <a:p>
            <a:pPr lvl="1"/>
            <a:r>
              <a:rPr lang="nl-NL" dirty="0" err="1"/>
              <a:t>Preconfigured</a:t>
            </a:r>
            <a:r>
              <a:rPr lang="nl-NL" dirty="0"/>
              <a:t> Prometheus dashboard</a:t>
            </a:r>
          </a:p>
          <a:p>
            <a:pPr lvl="1"/>
            <a:r>
              <a:rPr lang="nl-NL" dirty="0" err="1"/>
              <a:t>Custom</a:t>
            </a:r>
            <a:r>
              <a:rPr lang="nl-NL" dirty="0"/>
              <a:t> Dashboard </a:t>
            </a:r>
            <a:r>
              <a:rPr lang="nl-NL" dirty="0" err="1"/>
              <a:t>based</a:t>
            </a:r>
            <a:r>
              <a:rPr lang="nl-NL" dirty="0"/>
              <a:t> on Prometheus </a:t>
            </a:r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/>
              <a:t>Alerts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notifications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prebuilt</a:t>
            </a:r>
            <a:r>
              <a:rPr lang="nl-NL" dirty="0"/>
              <a:t> VM image or </a:t>
            </a:r>
            <a:r>
              <a:rPr lang="nl-NL" dirty="0" err="1"/>
              <a:t>build</a:t>
            </a:r>
            <a:r>
              <a:rPr lang="nl-NL" dirty="0"/>
              <a:t> VM </a:t>
            </a:r>
            <a:r>
              <a:rPr lang="nl-NL" dirty="0" err="1"/>
              <a:t>from</a:t>
            </a:r>
            <a:r>
              <a:rPr lang="nl-NL" dirty="0"/>
              <a:t> scratch</a:t>
            </a:r>
          </a:p>
          <a:p>
            <a:pPr lvl="1"/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VirtualBox</a:t>
            </a:r>
            <a:r>
              <a:rPr lang="nl-NL" dirty="0"/>
              <a:t> in </a:t>
            </a:r>
            <a:r>
              <a:rPr lang="nl-NL" dirty="0" err="1"/>
              <a:t>both</a:t>
            </a:r>
            <a:r>
              <a:rPr lang="nl-NL" dirty="0"/>
              <a:t> cases [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Vagrant</a:t>
            </a:r>
            <a:r>
              <a:rPr lang="nl-NL" dirty="0"/>
              <a:t> for </a:t>
            </a:r>
            <a:r>
              <a:rPr lang="nl-NL" i="1" dirty="0" err="1"/>
              <a:t>build</a:t>
            </a:r>
            <a:r>
              <a:rPr lang="nl-NL" i="1" dirty="0"/>
              <a:t> </a:t>
            </a:r>
            <a:r>
              <a:rPr lang="nl-NL" i="1" dirty="0" err="1"/>
              <a:t>from</a:t>
            </a:r>
            <a:r>
              <a:rPr lang="nl-NL" i="1" dirty="0"/>
              <a:t> scratch</a:t>
            </a:r>
            <a:r>
              <a:rPr lang="nl-NL" dirty="0"/>
              <a:t>]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8DA68E-9E71-4A0D-8691-A67675426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687649-4B2E-420F-8785-46DC9857D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pic>
        <p:nvPicPr>
          <p:cNvPr id="6" name="Picture 4" descr="Image result for prometheus logo">
            <a:extLst>
              <a:ext uri="{FF2B5EF4-FFF2-40B4-BE49-F238E27FC236}">
                <a16:creationId xmlns:a16="http://schemas.microsoft.com/office/drawing/2014/main" id="{FEF44B0A-953C-443B-9173-341B1818F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000" y="792000"/>
            <a:ext cx="1905059" cy="1888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grafana logo">
            <a:extLst>
              <a:ext uri="{FF2B5EF4-FFF2-40B4-BE49-F238E27FC236}">
                <a16:creationId xmlns:a16="http://schemas.microsoft.com/office/drawing/2014/main" id="{38EE9B79-531A-4154-B6AF-9391B91A98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2851" y="2674656"/>
            <a:ext cx="2295355" cy="1020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3D2461-9DD0-4505-BFAA-56DABC62E38B}"/>
              </a:ext>
            </a:extLst>
          </p:cNvPr>
          <p:cNvSpPr txBox="1"/>
          <p:nvPr/>
        </p:nvSpPr>
        <p:spPr>
          <a:xfrm>
            <a:off x="6006454" y="87945"/>
            <a:ext cx="3068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>
                <a:highlight>
                  <a:srgbClr val="FFFF00"/>
                </a:highlight>
              </a:rPr>
              <a:t>Materials</a:t>
            </a:r>
            <a:r>
              <a:rPr lang="nl-NL" sz="1300" dirty="0">
                <a:highlight>
                  <a:srgbClr val="FFFF00"/>
                </a:highlight>
              </a:rPr>
              <a:t>: </a:t>
            </a:r>
            <a:r>
              <a:rPr lang="nl-NL" sz="1300" b="1" dirty="0">
                <a:highlight>
                  <a:srgbClr val="FFFF00"/>
                </a:highlight>
              </a:rPr>
              <a:t>http://bit.ly/prometheus-amis</a:t>
            </a:r>
            <a:endParaRPr lang="en-NL" sz="1300" b="1" dirty="0" err="1">
              <a:highlight>
                <a:srgbClr val="FFFF00"/>
              </a:highlight>
            </a:endParaRPr>
          </a:p>
        </p:txBody>
      </p:sp>
      <p:pic>
        <p:nvPicPr>
          <p:cNvPr id="2050" name="Picture 2" descr="Image result for virtualbox logo">
            <a:extLst>
              <a:ext uri="{FF2B5EF4-FFF2-40B4-BE49-F238E27FC236}">
                <a16:creationId xmlns:a16="http://schemas.microsoft.com/office/drawing/2014/main" id="{17E2EECB-47C2-491A-8AFB-D7EC5496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53" y="4031254"/>
            <a:ext cx="892892" cy="892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utoShape 4" descr="Image result for vagrant logo">
            <a:extLst>
              <a:ext uri="{FF2B5EF4-FFF2-40B4-BE49-F238E27FC236}">
                <a16:creationId xmlns:a16="http://schemas.microsoft.com/office/drawing/2014/main" id="{3119BC9D-3942-4F32-96C3-8BF5B16E8D6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2054" name="Picture 6" descr="Related image">
            <a:extLst>
              <a:ext uri="{FF2B5EF4-FFF2-40B4-BE49-F238E27FC236}">
                <a16:creationId xmlns:a16="http://schemas.microsoft.com/office/drawing/2014/main" id="{C7859106-18C7-4979-81AB-B5C7DCE4EC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877" y="4374598"/>
            <a:ext cx="508500" cy="50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7652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A439CD-E70F-44F4-A3F9-774EC904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Getting</a:t>
            </a:r>
            <a:r>
              <a:rPr lang="nl-NL" dirty="0"/>
              <a:t> </a:t>
            </a:r>
            <a:r>
              <a:rPr lang="nl-NL" dirty="0" err="1"/>
              <a:t>Started</a:t>
            </a:r>
            <a:r>
              <a:rPr lang="nl-NL" dirty="0"/>
              <a:t>/</a:t>
            </a:r>
            <a:r>
              <a:rPr lang="nl-NL" dirty="0" err="1"/>
              <a:t>Useful</a:t>
            </a:r>
            <a:r>
              <a:rPr lang="nl-NL" dirty="0"/>
              <a:t> Resources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0FC37-062E-438A-8DB0-14179792B0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KataCoda</a:t>
            </a:r>
            <a:r>
              <a:rPr lang="nl-NL" dirty="0"/>
              <a:t>: </a:t>
            </a:r>
          </a:p>
          <a:p>
            <a:pPr lvl="1"/>
            <a:r>
              <a:rPr lang="nl-NL" sz="1200" dirty="0">
                <a:hlinkClick r:id="rId2"/>
              </a:rPr>
              <a:t>https://www.katacoda.com/courses/prometheus</a:t>
            </a:r>
            <a:br>
              <a:rPr lang="nl-NL" sz="1200" dirty="0"/>
            </a:br>
            <a:r>
              <a:rPr lang="nl-NL" sz="1200" dirty="0">
                <a:hlinkClick r:id="rId3"/>
              </a:rPr>
              <a:t>https://www.katacoda.com/courses/prometheus/creating-dashboards-with-grafana</a:t>
            </a:r>
            <a:br>
              <a:rPr lang="nl-NL" sz="1200" dirty="0"/>
            </a:br>
            <a:br>
              <a:rPr lang="nl-NL" sz="1200" dirty="0"/>
            </a:br>
            <a:br>
              <a:rPr lang="nl-NL" sz="1200" dirty="0"/>
            </a:br>
            <a:endParaRPr lang="nl-NL" sz="1200" dirty="0"/>
          </a:p>
          <a:p>
            <a:r>
              <a:rPr lang="nl-NL" dirty="0" err="1"/>
              <a:t>Book</a:t>
            </a:r>
            <a:r>
              <a:rPr lang="nl-NL" dirty="0"/>
              <a:t>: Prometheus Up &amp; Running (</a:t>
            </a:r>
            <a:r>
              <a:rPr lang="nl-NL" dirty="0" err="1"/>
              <a:t>O’Reilly</a:t>
            </a:r>
            <a:r>
              <a:rPr lang="nl-NL" dirty="0"/>
              <a:t>, 2018)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E96818-6EE2-4E02-BC1B-BD414902B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0D2F44-B3C6-468F-BAB2-CAFBDDEFB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pic>
        <p:nvPicPr>
          <p:cNvPr id="3074" name="Picture 2" descr="Cover image for Prometheus: Up &amp; Running">
            <a:extLst>
              <a:ext uri="{FF2B5EF4-FFF2-40B4-BE49-F238E27FC236}">
                <a16:creationId xmlns:a16="http://schemas.microsoft.com/office/drawing/2014/main" id="{DE7D4986-F7B9-4C69-B997-59ECDAA09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2508" y="2333657"/>
            <a:ext cx="1632696" cy="214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6050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3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400000" y="1548000"/>
            <a:ext cx="3024000" cy="3024000"/>
          </a:xfrm>
        </p:spPr>
        <p:txBody>
          <a:bodyPr/>
          <a:lstStyle/>
          <a:p>
            <a:r>
              <a:rPr lang="hi-IN" altLang="nl-NL" dirty="0"/>
              <a:t>धन्यवाद</a:t>
            </a:r>
            <a:br>
              <a:rPr lang="en-US" altLang="nl-NL" dirty="0"/>
            </a:br>
            <a:br>
              <a:rPr lang="en-US" altLang="nl-NL" dirty="0"/>
            </a:br>
            <a:r>
              <a:rPr lang="en-US" altLang="nl-NL" dirty="0" err="1"/>
              <a:t>dhanyavaad</a:t>
            </a:r>
            <a:br>
              <a:rPr lang="en-US" altLang="nl-NL" dirty="0"/>
            </a:br>
            <a:br>
              <a:rPr lang="en-US" dirty="0"/>
            </a:br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dirty="0"/>
              <a:t>Dank je </a:t>
            </a:r>
            <a:r>
              <a:rPr lang="en-US" dirty="0" err="1"/>
              <a:t>wel</a:t>
            </a:r>
            <a:br>
              <a:rPr lang="en-US" dirty="0"/>
            </a:br>
            <a:br>
              <a:rPr lang="en-US" dirty="0"/>
            </a:br>
            <a:endParaRPr lang="nl-NL" dirty="0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lucas.jellema@amis.nl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 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www.amis.nl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  <a:hlinkClick r:id="rId7"/>
              </a:rPr>
              <a:t>info@amis.nl</a:t>
            </a:r>
            <a:b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148668" y="4636105"/>
            <a:ext cx="25022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b="1" dirty="0"/>
              <a:t>https://github.com/lucasjellema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824" y="4463272"/>
            <a:ext cx="441998" cy="388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030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59D80-66B2-4602-936F-DEA98900E7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0F9E7-1F00-4915-9C16-CAD79DF0AE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Observe</a:t>
            </a:r>
            <a:r>
              <a:rPr lang="nl-NL" dirty="0"/>
              <a:t> [non-</a:t>
            </a:r>
            <a:r>
              <a:rPr lang="nl-NL" dirty="0" err="1"/>
              <a:t>functional</a:t>
            </a:r>
            <a:r>
              <a:rPr lang="nl-NL" dirty="0"/>
              <a:t>] </a:t>
            </a:r>
            <a:r>
              <a:rPr lang="nl-NL" dirty="0" err="1"/>
              <a:t>behavior</a:t>
            </a:r>
            <a:r>
              <a:rPr lang="nl-NL" dirty="0"/>
              <a:t> of business </a:t>
            </a:r>
            <a:r>
              <a:rPr lang="nl-NL" dirty="0" err="1"/>
              <a:t>functions</a:t>
            </a:r>
            <a:r>
              <a:rPr lang="nl-NL" dirty="0"/>
              <a:t>/</a:t>
            </a:r>
            <a:r>
              <a:rPr lang="nl-NL" dirty="0" err="1"/>
              <a:t>applications</a:t>
            </a:r>
            <a:r>
              <a:rPr lang="nl-NL" dirty="0"/>
              <a:t> in [</a:t>
            </a:r>
            <a:r>
              <a:rPr lang="nl-NL" dirty="0" err="1"/>
              <a:t>near</a:t>
            </a:r>
            <a:r>
              <a:rPr lang="nl-NL" dirty="0"/>
              <a:t>] real-time</a:t>
            </a:r>
          </a:p>
          <a:p>
            <a:pPr lvl="1"/>
            <a:r>
              <a:rPr lang="nl-NL" dirty="0"/>
              <a:t>Availability </a:t>
            </a:r>
            <a:r>
              <a:rPr lang="nl-NL" dirty="0" err="1"/>
              <a:t>and</a:t>
            </a:r>
            <a:r>
              <a:rPr lang="nl-NL" dirty="0"/>
              <a:t> health</a:t>
            </a:r>
          </a:p>
          <a:p>
            <a:pPr lvl="1"/>
            <a:r>
              <a:rPr lang="nl-NL" dirty="0"/>
              <a:t>Performance</a:t>
            </a:r>
          </a:p>
          <a:p>
            <a:pPr lvl="1"/>
            <a:r>
              <a:rPr lang="nl-NL" dirty="0"/>
              <a:t>Access –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as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for </a:t>
            </a:r>
            <a:r>
              <a:rPr lang="nl-NL" dirty="0" err="1"/>
              <a:t>whom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be</a:t>
            </a:r>
            <a:endParaRPr lang="nl-NL" dirty="0"/>
          </a:p>
          <a:p>
            <a:pPr lvl="1"/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Teams up </a:t>
            </a:r>
            <a:r>
              <a:rPr lang="nl-NL" dirty="0" err="1"/>
              <a:t>with</a:t>
            </a:r>
            <a:r>
              <a:rPr lang="nl-NL" dirty="0"/>
              <a:t>:</a:t>
            </a:r>
          </a:p>
          <a:p>
            <a:pPr lvl="1"/>
            <a:r>
              <a:rPr lang="nl-NL" dirty="0" err="1"/>
              <a:t>Profiling</a:t>
            </a:r>
            <a:r>
              <a:rPr lang="nl-NL" dirty="0"/>
              <a:t> &amp; Debugging – maximum context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activity</a:t>
            </a:r>
            <a:r>
              <a:rPr lang="nl-NL" dirty="0"/>
              <a:t> spikes </a:t>
            </a:r>
          </a:p>
          <a:p>
            <a:pPr lvl="1"/>
            <a:r>
              <a:rPr lang="nl-NL" dirty="0" err="1"/>
              <a:t>Tracing</a:t>
            </a:r>
            <a:r>
              <a:rPr lang="nl-NL" dirty="0"/>
              <a:t> – track </a:t>
            </a:r>
            <a:r>
              <a:rPr lang="nl-NL" dirty="0" err="1"/>
              <a:t>paths</a:t>
            </a:r>
            <a:r>
              <a:rPr lang="nl-NL" dirty="0"/>
              <a:t> </a:t>
            </a:r>
            <a:r>
              <a:rPr lang="nl-NL" dirty="0" err="1"/>
              <a:t>through</a:t>
            </a:r>
            <a:r>
              <a:rPr lang="nl-NL" dirty="0"/>
              <a:t> </a:t>
            </a:r>
            <a:r>
              <a:rPr lang="nl-NL" dirty="0" err="1"/>
              <a:t>application</a:t>
            </a:r>
            <a:r>
              <a:rPr lang="nl-NL" dirty="0"/>
              <a:t> [</a:t>
            </a:r>
            <a:r>
              <a:rPr lang="nl-NL" dirty="0" err="1"/>
              <a:t>and</a:t>
            </a:r>
            <a:r>
              <a:rPr lang="nl-NL" dirty="0"/>
              <a:t> platform &amp; infra] stack </a:t>
            </a:r>
          </a:p>
          <a:p>
            <a:pPr lvl="1"/>
            <a:r>
              <a:rPr lang="nl-NL" dirty="0" err="1"/>
              <a:t>Logging</a:t>
            </a:r>
            <a:r>
              <a:rPr lang="nl-NL" dirty="0"/>
              <a:t> – per </a:t>
            </a:r>
            <a:r>
              <a:rPr lang="nl-NL" dirty="0" err="1"/>
              <a:t>application</a:t>
            </a:r>
            <a:r>
              <a:rPr lang="nl-NL" dirty="0"/>
              <a:t> or platform component output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off-line</a:t>
            </a:r>
            <a:r>
              <a:rPr lang="nl-NL" dirty="0"/>
              <a:t> processing</a:t>
            </a:r>
          </a:p>
          <a:p>
            <a:pPr lvl="2"/>
            <a:r>
              <a:rPr lang="nl-NL" dirty="0" err="1"/>
              <a:t>Note</a:t>
            </a:r>
            <a:r>
              <a:rPr lang="nl-NL" dirty="0"/>
              <a:t>: log </a:t>
            </a:r>
            <a:r>
              <a:rPr lang="nl-NL" dirty="0" err="1"/>
              <a:t>agents</a:t>
            </a:r>
            <a:r>
              <a:rPr lang="nl-NL" dirty="0"/>
              <a:t> </a:t>
            </a:r>
            <a:r>
              <a:rPr lang="nl-NL" dirty="0" err="1"/>
              <a:t>such</a:t>
            </a:r>
            <a:r>
              <a:rPr lang="nl-NL" dirty="0"/>
              <a:t> as </a:t>
            </a:r>
            <a:r>
              <a:rPr lang="nl-NL" dirty="0" err="1"/>
              <a:t>Elastic</a:t>
            </a:r>
            <a:r>
              <a:rPr lang="nl-NL" dirty="0"/>
              <a:t> Stack Beats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Elasticsearch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61ABFF-F944-4899-AA1E-E93FF5D1B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4A532-FD7B-4C4F-AA68-78E12D8B5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9629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BB209-0926-4484-A9A2-B0225510D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</a:t>
            </a:r>
            <a:r>
              <a:rPr lang="nl-NL" dirty="0"/>
              <a:t> is </a:t>
            </a:r>
            <a:r>
              <a:rPr lang="nl-NL" dirty="0" err="1"/>
              <a:t>required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monitoring?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4410E7-844A-4B7A-8DFA-1BCFB2FED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Gather</a:t>
            </a:r>
            <a:r>
              <a:rPr lang="nl-NL" dirty="0"/>
              <a:t> </a:t>
            </a:r>
            <a:r>
              <a:rPr lang="nl-NL" dirty="0" err="1"/>
              <a:t>operational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prepare</a:t>
            </a:r>
            <a:r>
              <a:rPr lang="nl-NL" dirty="0"/>
              <a:t> | </a:t>
            </a:r>
            <a:r>
              <a:rPr lang="nl-NL" dirty="0" err="1"/>
              <a:t>wrangle</a:t>
            </a:r>
            <a:r>
              <a:rPr lang="nl-NL" dirty="0"/>
              <a:t> </a:t>
            </a:r>
            <a:r>
              <a:rPr lang="nl-NL" dirty="0" err="1"/>
              <a:t>metrics</a:t>
            </a:r>
            <a:r>
              <a:rPr lang="nl-NL" dirty="0"/>
              <a:t> (tag, filter, </a:t>
            </a:r>
            <a:r>
              <a:rPr lang="nl-NL" dirty="0" err="1"/>
              <a:t>enrich</a:t>
            </a:r>
            <a:r>
              <a:rPr lang="nl-NL" dirty="0"/>
              <a:t>, </a:t>
            </a:r>
            <a:r>
              <a:rPr lang="nl-NL" dirty="0" err="1"/>
              <a:t>aggregate</a:t>
            </a:r>
            <a:r>
              <a:rPr lang="nl-NL" dirty="0"/>
              <a:t>, …)</a:t>
            </a:r>
          </a:p>
          <a:p>
            <a:pPr lvl="1"/>
            <a:endParaRPr lang="nl-NL" dirty="0"/>
          </a:p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raise</a:t>
            </a:r>
            <a:r>
              <a:rPr lang="nl-NL" dirty="0"/>
              <a:t> alert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human (via ticket/SMS/…)</a:t>
            </a:r>
          </a:p>
          <a:p>
            <a:pPr lvl="1"/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automated</a:t>
            </a:r>
            <a:r>
              <a:rPr lang="nl-NL" dirty="0"/>
              <a:t> </a:t>
            </a:r>
            <a:r>
              <a:rPr lang="nl-NL" dirty="0" err="1"/>
              <a:t>handler</a:t>
            </a:r>
            <a:r>
              <a:rPr lang="nl-NL" dirty="0"/>
              <a:t>/agent</a:t>
            </a:r>
          </a:p>
          <a:p>
            <a:r>
              <a:rPr lang="nl-NL" dirty="0" err="1"/>
              <a:t>To</a:t>
            </a:r>
            <a:r>
              <a:rPr lang="nl-NL" dirty="0"/>
              <a:t> support issue </a:t>
            </a:r>
            <a:r>
              <a:rPr lang="nl-NL" dirty="0" err="1"/>
              <a:t>resolution</a:t>
            </a:r>
            <a:r>
              <a:rPr lang="nl-NL" dirty="0"/>
              <a:t> (data </a:t>
            </a:r>
            <a:r>
              <a:rPr lang="nl-NL" dirty="0" err="1"/>
              <a:t>for</a:t>
            </a:r>
            <a:r>
              <a:rPr lang="nl-NL" dirty="0"/>
              <a:t> root </a:t>
            </a:r>
            <a:r>
              <a:rPr lang="nl-NL" dirty="0" err="1"/>
              <a:t>cause</a:t>
            </a:r>
            <a:r>
              <a:rPr lang="nl-NL" dirty="0"/>
              <a:t> analysis)</a:t>
            </a:r>
          </a:p>
          <a:p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analyze</a:t>
            </a:r>
            <a:r>
              <a:rPr lang="nl-NL" dirty="0"/>
              <a:t> trends + </a:t>
            </a:r>
            <a:r>
              <a:rPr lang="nl-NL" dirty="0" err="1"/>
              <a:t>effects</a:t>
            </a:r>
            <a:r>
              <a:rPr lang="nl-NL" dirty="0"/>
              <a:t>/impact of change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F147E0-E959-481A-B7CD-0D37233F40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786DCE-E65E-49FD-9111-08AF2F074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9502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59540B-24D4-420A-A686-96EE5582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 of </a:t>
            </a:r>
            <a:r>
              <a:rPr lang="nl-NL" dirty="0" err="1"/>
              <a:t>metrics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1D0982-673A-41B1-9E42-7433648227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 err="1"/>
              <a:t>Tied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SLA indicators</a:t>
            </a:r>
          </a:p>
          <a:p>
            <a:pPr lvl="1"/>
            <a:r>
              <a:rPr lang="nl-NL" dirty="0"/>
              <a:t>Relevant – </a:t>
            </a:r>
            <a:r>
              <a:rPr lang="nl-NL" dirty="0" err="1"/>
              <a:t>representative</a:t>
            </a:r>
            <a:r>
              <a:rPr lang="nl-NL" dirty="0"/>
              <a:t> of </a:t>
            </a:r>
            <a:r>
              <a:rPr lang="nl-NL" dirty="0" err="1"/>
              <a:t>Key</a:t>
            </a:r>
            <a:r>
              <a:rPr lang="nl-NL" dirty="0"/>
              <a:t> Performance Indicators</a:t>
            </a:r>
          </a:p>
          <a:p>
            <a:pPr lvl="2"/>
            <a:r>
              <a:rPr lang="nl-NL" dirty="0"/>
              <a:t>End user </a:t>
            </a:r>
            <a:r>
              <a:rPr lang="nl-NL" dirty="0" err="1"/>
              <a:t>experience</a:t>
            </a:r>
            <a:endParaRPr lang="nl-NL" dirty="0"/>
          </a:p>
          <a:p>
            <a:pPr lvl="2"/>
            <a:r>
              <a:rPr lang="nl-NL" dirty="0"/>
              <a:t>Business </a:t>
            </a:r>
            <a:r>
              <a:rPr lang="nl-NL" dirty="0" err="1"/>
              <a:t>activity</a:t>
            </a:r>
            <a:r>
              <a:rPr lang="nl-NL" dirty="0"/>
              <a:t> </a:t>
            </a:r>
            <a:r>
              <a:rPr lang="nl-NL" dirty="0" err="1"/>
              <a:t>throughput</a:t>
            </a:r>
            <a:endParaRPr lang="nl-NL" dirty="0"/>
          </a:p>
          <a:p>
            <a:pPr lvl="2"/>
            <a:r>
              <a:rPr lang="nl-NL" dirty="0" err="1"/>
              <a:t>Cost</a:t>
            </a:r>
            <a:r>
              <a:rPr lang="nl-NL" dirty="0"/>
              <a:t> efficiency</a:t>
            </a:r>
          </a:p>
          <a:p>
            <a:pPr lvl="2"/>
            <a:endParaRPr lang="nl-NL" dirty="0"/>
          </a:p>
          <a:p>
            <a:r>
              <a:rPr lang="nl-NL" dirty="0" err="1"/>
              <a:t>Secondary</a:t>
            </a:r>
            <a:r>
              <a:rPr lang="nl-NL" dirty="0"/>
              <a:t> </a:t>
            </a:r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 err="1"/>
              <a:t>Predictors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primary</a:t>
            </a:r>
            <a:r>
              <a:rPr lang="nl-NL" dirty="0"/>
              <a:t> </a:t>
            </a:r>
            <a:r>
              <a:rPr lang="nl-NL" dirty="0" err="1"/>
              <a:t>metrics</a:t>
            </a:r>
            <a:br>
              <a:rPr lang="nl-NL" dirty="0"/>
            </a:br>
            <a:endParaRPr lang="nl-NL" dirty="0"/>
          </a:p>
          <a:p>
            <a:r>
              <a:rPr lang="nl-NL" dirty="0"/>
              <a:t>Technical </a:t>
            </a:r>
            <a:r>
              <a:rPr lang="nl-NL" dirty="0" err="1"/>
              <a:t>metrics</a:t>
            </a:r>
            <a:endParaRPr lang="nl-NL" dirty="0"/>
          </a:p>
          <a:p>
            <a:pPr lvl="1"/>
            <a:r>
              <a:rPr lang="nl-NL" dirty="0" err="1"/>
              <a:t>Hygiene</a:t>
            </a:r>
            <a:r>
              <a:rPr lang="nl-NL" dirty="0"/>
              <a:t> factors –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directly</a:t>
            </a:r>
            <a:r>
              <a:rPr lang="nl-NL" dirty="0"/>
              <a:t> </a:t>
            </a:r>
            <a:r>
              <a:rPr lang="nl-NL" dirty="0" err="1"/>
              <a:t>tied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business indicators</a:t>
            </a:r>
          </a:p>
          <a:p>
            <a:pPr lvl="1"/>
            <a:r>
              <a:rPr lang="nl-NL" dirty="0" err="1"/>
              <a:t>Temperature</a:t>
            </a:r>
            <a:r>
              <a:rPr lang="nl-NL" dirty="0"/>
              <a:t>, </a:t>
            </a:r>
            <a:r>
              <a:rPr lang="nl-NL" dirty="0" err="1"/>
              <a:t>Remaining</a:t>
            </a:r>
            <a:r>
              <a:rPr lang="nl-NL" dirty="0"/>
              <a:t> Free Storage, Network Load,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7A5BA2-0F27-4588-A7CF-AF3CE55A7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6D9D75-2D57-4C6C-B227-E5B3A4ABA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4343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191FD-E98F-4EAD-883E-FDCC1F50B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Dashboard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04EC9-DDAF-421B-9DBB-9204E4A1C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Provide</a:t>
            </a:r>
            <a:r>
              <a:rPr lang="nl-NL" dirty="0"/>
              <a:t> </a:t>
            </a:r>
            <a:r>
              <a:rPr lang="nl-NL" dirty="0" err="1"/>
              <a:t>starting</a:t>
            </a:r>
            <a:r>
              <a:rPr lang="nl-NL" dirty="0"/>
              <a:t> point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respond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an</a:t>
            </a:r>
            <a:r>
              <a:rPr lang="nl-NL" dirty="0"/>
              <a:t> alert – start </a:t>
            </a:r>
            <a:r>
              <a:rPr lang="nl-NL" dirty="0" err="1"/>
              <a:t>investigation</a:t>
            </a:r>
            <a:r>
              <a:rPr lang="nl-NL" dirty="0"/>
              <a:t> (</a:t>
            </a:r>
            <a:r>
              <a:rPr lang="nl-NL" dirty="0" err="1"/>
              <a:t>drill</a:t>
            </a:r>
            <a:r>
              <a:rPr lang="nl-NL" dirty="0"/>
              <a:t> down, query)</a:t>
            </a:r>
          </a:p>
          <a:p>
            <a:r>
              <a:rPr lang="nl-NL" dirty="0" err="1"/>
              <a:t>Demonstration</a:t>
            </a:r>
            <a:r>
              <a:rPr lang="nl-NL" dirty="0"/>
              <a:t> </a:t>
            </a:r>
            <a:r>
              <a:rPr lang="nl-NL" dirty="0" err="1"/>
              <a:t>purposes</a:t>
            </a:r>
            <a:endParaRPr lang="nl-NL" dirty="0"/>
          </a:p>
          <a:p>
            <a:pPr lvl="1"/>
            <a:r>
              <a:rPr lang="nl-NL" dirty="0"/>
              <a:t>Always looks </a:t>
            </a:r>
            <a:r>
              <a:rPr lang="nl-NL" dirty="0" err="1"/>
              <a:t>nice</a:t>
            </a:r>
            <a:r>
              <a:rPr lang="nl-NL" dirty="0"/>
              <a:t> – a dashboard</a:t>
            </a:r>
          </a:p>
          <a:p>
            <a:pPr lvl="1"/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5998F5-275F-498F-90CB-2BC93AB4D2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A32F8-B6AB-4824-A7E7-04F3631E4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C0121AC4-3380-41D2-99CD-A6D2FA22F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9275" y="2150400"/>
            <a:ext cx="5810250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287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71D1D-E7E2-415D-B470-13625BC76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Metrics</a:t>
            </a:r>
            <a:r>
              <a:rPr lang="nl-NL" dirty="0"/>
              <a:t> are </a:t>
            </a:r>
            <a:r>
              <a:rPr lang="nl-NL" dirty="0" err="1"/>
              <a:t>collected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stack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0C6167-708E-4B8B-9953-C0A75605CB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Business Applications</a:t>
            </a:r>
          </a:p>
          <a:p>
            <a:pPr lvl="1"/>
            <a:r>
              <a:rPr lang="nl-NL" sz="1400" dirty="0"/>
              <a:t>SaaS, Standard Applications</a:t>
            </a:r>
          </a:p>
          <a:p>
            <a:pPr lvl="1"/>
            <a:r>
              <a:rPr lang="nl-NL" sz="1400" dirty="0" err="1"/>
              <a:t>Custom</a:t>
            </a:r>
            <a:r>
              <a:rPr lang="nl-NL" sz="1400" dirty="0"/>
              <a:t> | </a:t>
            </a:r>
            <a:r>
              <a:rPr lang="nl-NL" sz="1400" dirty="0" err="1"/>
              <a:t>Tailor</a:t>
            </a:r>
            <a:r>
              <a:rPr lang="nl-NL" sz="1400" dirty="0"/>
              <a:t> made </a:t>
            </a:r>
            <a:r>
              <a:rPr lang="nl-NL" sz="1400" dirty="0" err="1"/>
              <a:t>applications</a:t>
            </a:r>
            <a:endParaRPr lang="nl-NL" sz="1400" dirty="0"/>
          </a:p>
          <a:p>
            <a:r>
              <a:rPr lang="nl-NL" sz="1400" dirty="0"/>
              <a:t>Platform</a:t>
            </a:r>
          </a:p>
          <a:p>
            <a:pPr lvl="1"/>
            <a:r>
              <a:rPr lang="nl-NL" sz="1400" dirty="0"/>
              <a:t>Web Server, Application Server</a:t>
            </a:r>
          </a:p>
          <a:p>
            <a:pPr lvl="1"/>
            <a:r>
              <a:rPr lang="nl-NL" sz="1400" dirty="0"/>
              <a:t>Database</a:t>
            </a:r>
          </a:p>
          <a:p>
            <a:pPr lvl="1"/>
            <a:r>
              <a:rPr lang="nl-NL" sz="1400" dirty="0"/>
              <a:t>LDAP</a:t>
            </a:r>
          </a:p>
          <a:p>
            <a:pPr lvl="1"/>
            <a:r>
              <a:rPr lang="nl-NL" sz="1400" dirty="0"/>
              <a:t>JVM/Node/.NET/… </a:t>
            </a:r>
            <a:r>
              <a:rPr lang="nl-NL" sz="1400" dirty="0" err="1"/>
              <a:t>runtime</a:t>
            </a:r>
            <a:endParaRPr lang="nl-NL" sz="1400" dirty="0"/>
          </a:p>
          <a:p>
            <a:r>
              <a:rPr lang="nl-NL" sz="1400" dirty="0"/>
              <a:t>Infra</a:t>
            </a:r>
          </a:p>
          <a:p>
            <a:pPr lvl="1"/>
            <a:r>
              <a:rPr lang="nl-NL" sz="1400" dirty="0"/>
              <a:t>Container, Container Platform (e.g. </a:t>
            </a:r>
            <a:r>
              <a:rPr lang="nl-NL" sz="1400" dirty="0" err="1"/>
              <a:t>Kubernetes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Operating System</a:t>
            </a:r>
          </a:p>
          <a:p>
            <a:pPr lvl="1"/>
            <a:r>
              <a:rPr lang="nl-NL" sz="1400" dirty="0"/>
              <a:t>Cache</a:t>
            </a:r>
          </a:p>
          <a:p>
            <a:pPr lvl="1"/>
            <a:r>
              <a:rPr lang="nl-NL" sz="1400" dirty="0"/>
              <a:t>Proxy, Load </a:t>
            </a:r>
            <a:r>
              <a:rPr lang="nl-NL" sz="1400" dirty="0" err="1"/>
              <a:t>Balancer</a:t>
            </a:r>
            <a:endParaRPr lang="nl-NL" sz="1400" dirty="0"/>
          </a:p>
          <a:p>
            <a:pPr lvl="1"/>
            <a:r>
              <a:rPr lang="nl-NL" sz="1400" dirty="0"/>
              <a:t>Network</a:t>
            </a:r>
          </a:p>
          <a:p>
            <a:pPr lvl="1"/>
            <a:r>
              <a:rPr lang="nl-NL" sz="1400" dirty="0"/>
              <a:t>Storage, File System</a:t>
            </a:r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227B4A-29EE-480D-B561-5ABC36CEF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86DE4-AADE-4C60-BCB1-47B3487DD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2D2864E-64A5-4EC6-A3CD-ADA585C6539F}"/>
              </a:ext>
            </a:extLst>
          </p:cNvPr>
          <p:cNvSpPr/>
          <p:nvPr/>
        </p:nvSpPr>
        <p:spPr>
          <a:xfrm>
            <a:off x="5269408" y="1269130"/>
            <a:ext cx="1318592" cy="2829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926DABF-48C8-47DF-AD08-ED57F22D5ECF}"/>
              </a:ext>
            </a:extLst>
          </p:cNvPr>
          <p:cNvSpPr txBox="1"/>
          <p:nvPr/>
        </p:nvSpPr>
        <p:spPr>
          <a:xfrm>
            <a:off x="6684461" y="1959744"/>
            <a:ext cx="243816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7200" dirty="0" err="1">
                <a:latin typeface="Arial Narrow" panose="020B0606020202030204" pitchFamily="34" charset="0"/>
              </a:rPr>
              <a:t>metrics</a:t>
            </a:r>
            <a:endParaRPr lang="en-NL" sz="7200" dirty="0" err="1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026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DCF06-FF1D-407A-8C8E-BDBAEE054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Monitoring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9E1B97-97D4-44DF-840E-D0D10C5D66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98A9CF-FA7A-4B6A-AC21-4BDD9C557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Monitoring with Prometheus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930867-B7D3-4B0E-A265-B66F66350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0C1C339-CEA6-43C3-84F2-6F8DA6D13AC8}"/>
              </a:ext>
            </a:extLst>
          </p:cNvPr>
          <p:cNvSpPr/>
          <p:nvPr/>
        </p:nvSpPr>
        <p:spPr>
          <a:xfrm>
            <a:off x="1371600" y="1269130"/>
            <a:ext cx="1224972" cy="28293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EC450D6-02DE-4798-9D5B-E7A0E8B79606}"/>
              </a:ext>
            </a:extLst>
          </p:cNvPr>
          <p:cNvSpPr/>
          <p:nvPr/>
        </p:nvSpPr>
        <p:spPr>
          <a:xfrm>
            <a:off x="79829" y="1697302"/>
            <a:ext cx="1161866" cy="631371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Bus App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A3BACBB-71AA-4792-A520-787DC346C623}"/>
              </a:ext>
            </a:extLst>
          </p:cNvPr>
          <p:cNvSpPr/>
          <p:nvPr/>
        </p:nvSpPr>
        <p:spPr>
          <a:xfrm>
            <a:off x="79829" y="2368551"/>
            <a:ext cx="1161866" cy="63137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Platform Component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6F2FFA5-6401-45A1-B435-558F4BD85DEB}"/>
              </a:ext>
            </a:extLst>
          </p:cNvPr>
          <p:cNvSpPr/>
          <p:nvPr/>
        </p:nvSpPr>
        <p:spPr>
          <a:xfrm>
            <a:off x="79829" y="3039800"/>
            <a:ext cx="1161866" cy="63137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Infra Component</a:t>
            </a:r>
            <a:endParaRPr lang="en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45B965-B4D7-4E84-89AE-BADDBC69DD37}"/>
              </a:ext>
            </a:extLst>
          </p:cNvPr>
          <p:cNvSpPr txBox="1"/>
          <p:nvPr/>
        </p:nvSpPr>
        <p:spPr>
          <a:xfrm>
            <a:off x="1441469" y="2393826"/>
            <a:ext cx="1085233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3200" dirty="0" err="1">
                <a:latin typeface="Arial Narrow" panose="020B0606020202030204" pitchFamily="34" charset="0"/>
              </a:rPr>
              <a:t>metrics</a:t>
            </a:r>
            <a:endParaRPr lang="en-NL" sz="3200" dirty="0" err="1">
              <a:latin typeface="Arial Narrow" panose="020B0606020202030204" pitchFamily="34" charset="0"/>
            </a:endParaRPr>
          </a:p>
        </p:txBody>
      </p:sp>
      <p:sp>
        <p:nvSpPr>
          <p:cNvPr id="11" name="Flowchart: Magnetic Disk 10">
            <a:extLst>
              <a:ext uri="{FF2B5EF4-FFF2-40B4-BE49-F238E27FC236}">
                <a16:creationId xmlns:a16="http://schemas.microsoft.com/office/drawing/2014/main" id="{04AD9DA4-FEF7-47AB-8E1D-B9DB10EB7117}"/>
              </a:ext>
            </a:extLst>
          </p:cNvPr>
          <p:cNvSpPr/>
          <p:nvPr/>
        </p:nvSpPr>
        <p:spPr>
          <a:xfrm>
            <a:off x="2702339" y="2543549"/>
            <a:ext cx="2389809" cy="2172451"/>
          </a:xfrm>
          <a:prstGeom prst="flowChartMagneticDisk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Metrics</a:t>
            </a:r>
            <a:r>
              <a:rPr lang="nl-NL" dirty="0"/>
              <a:t> Store (time series)</a:t>
            </a:r>
            <a:endParaRPr lang="en-NL" dirty="0"/>
          </a:p>
        </p:txBody>
      </p:sp>
      <p:pic>
        <p:nvPicPr>
          <p:cNvPr id="12" name="Picture 2" descr="Related image">
            <a:extLst>
              <a:ext uri="{FF2B5EF4-FFF2-40B4-BE49-F238E27FC236}">
                <a16:creationId xmlns:a16="http://schemas.microsoft.com/office/drawing/2014/main" id="{B4A85FB8-3850-4AD1-89D9-111C2EA7A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518" y="2725527"/>
            <a:ext cx="2292378" cy="106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4ABA43B8-2D01-49D9-9218-F5AF754AB668}"/>
              </a:ext>
            </a:extLst>
          </p:cNvPr>
          <p:cNvCxnSpPr>
            <a:cxnSpLocks/>
          </p:cNvCxnSpPr>
          <p:nvPr/>
        </p:nvCxnSpPr>
        <p:spPr>
          <a:xfrm rot="5400000">
            <a:off x="6125719" y="2745155"/>
            <a:ext cx="414702" cy="2579275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B03BEE0-AEB5-4249-A166-ECC2DB7207D2}"/>
              </a:ext>
            </a:extLst>
          </p:cNvPr>
          <p:cNvSpPr/>
          <p:nvPr/>
        </p:nvSpPr>
        <p:spPr>
          <a:xfrm>
            <a:off x="2585954" y="1679747"/>
            <a:ext cx="1324430" cy="606390"/>
          </a:xfrm>
          <a:prstGeom prst="round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API </a:t>
            </a:r>
            <a:r>
              <a:rPr lang="nl-NL" dirty="0" err="1"/>
              <a:t>to</a:t>
            </a:r>
            <a:r>
              <a:rPr lang="nl-NL" dirty="0"/>
              <a:t> query </a:t>
            </a:r>
            <a:r>
              <a:rPr lang="nl-NL" dirty="0" err="1"/>
              <a:t>metrics</a:t>
            </a:r>
            <a:r>
              <a:rPr lang="nl-NL" dirty="0"/>
              <a:t> data</a:t>
            </a:r>
            <a:endParaRPr lang="en-NL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40D6AC66-DF0B-4AE1-A18C-A646DBB2068F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55924" y="2376122"/>
            <a:ext cx="397663" cy="21769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A36FCDD1-55F2-4ABB-A5ED-4C23B3D42286}"/>
              </a:ext>
            </a:extLst>
          </p:cNvPr>
          <p:cNvSpPr/>
          <p:nvPr/>
        </p:nvSpPr>
        <p:spPr>
          <a:xfrm>
            <a:off x="5161315" y="1214303"/>
            <a:ext cx="1661886" cy="1088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Alert </a:t>
            </a:r>
            <a:r>
              <a:rPr lang="nl-NL" dirty="0" err="1"/>
              <a:t>Handler</a:t>
            </a:r>
            <a:r>
              <a:rPr lang="nl-NL" dirty="0"/>
              <a:t> (real time </a:t>
            </a:r>
            <a:br>
              <a:rPr lang="nl-NL" dirty="0"/>
            </a:br>
            <a:r>
              <a:rPr lang="nl-NL" dirty="0"/>
              <a:t>alert </a:t>
            </a:r>
            <a:r>
              <a:rPr lang="nl-NL" dirty="0" err="1"/>
              <a:t>condition</a:t>
            </a:r>
            <a:r>
              <a:rPr lang="nl-NL" dirty="0"/>
              <a:t> evaluator)</a:t>
            </a:r>
            <a:endParaRPr lang="en-NL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69D3C60-F37C-4F6E-9EC9-875A3EB251F3}"/>
              </a:ext>
            </a:extLst>
          </p:cNvPr>
          <p:cNvCxnSpPr>
            <a:stCxn id="19" idx="2"/>
            <a:endCxn id="11" idx="4"/>
          </p:cNvCxnSpPr>
          <p:nvPr/>
        </p:nvCxnSpPr>
        <p:spPr>
          <a:xfrm rot="5400000">
            <a:off x="4878928" y="2516444"/>
            <a:ext cx="1326551" cy="900110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C6C8870B-A869-4A96-B07C-D6EAF12090BD}"/>
              </a:ext>
            </a:extLst>
          </p:cNvPr>
          <p:cNvSpPr/>
          <p:nvPr/>
        </p:nvSpPr>
        <p:spPr>
          <a:xfrm>
            <a:off x="6823200" y="1225075"/>
            <a:ext cx="1384800" cy="938894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notifications</a:t>
            </a:r>
            <a:endParaRPr lang="en-NL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3EEA3B4-12B2-4ADC-A3DF-0C10ACA93E73}"/>
              </a:ext>
            </a:extLst>
          </p:cNvPr>
          <p:cNvSpPr/>
          <p:nvPr/>
        </p:nvSpPr>
        <p:spPr>
          <a:xfrm>
            <a:off x="3719002" y="1032326"/>
            <a:ext cx="1324430" cy="606390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6">
                    <a:lumMod val="75000"/>
                  </a:schemeClr>
                </a:solidFill>
              </a:rPr>
              <a:t>UI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</a:rPr>
              <a:t>to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</a:rPr>
              <a:t> browse </a:t>
            </a:r>
            <a:r>
              <a:rPr lang="nl-NL" dirty="0" err="1">
                <a:solidFill>
                  <a:schemeClr val="accent6">
                    <a:lumMod val="75000"/>
                  </a:schemeClr>
                </a:solidFill>
              </a:rPr>
              <a:t>metrics</a:t>
            </a:r>
            <a:r>
              <a:rPr lang="nl-NL" dirty="0">
                <a:solidFill>
                  <a:schemeClr val="accent6">
                    <a:lumMod val="75000"/>
                  </a:schemeClr>
                </a:solidFill>
              </a:rPr>
              <a:t> data</a:t>
            </a:r>
            <a:endParaRPr lang="en-NL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F014BC68-F549-413D-A0F5-1CB55CB23E0D}"/>
              </a:ext>
            </a:extLst>
          </p:cNvPr>
          <p:cNvCxnSpPr>
            <a:cxnSpLocks/>
          </p:cNvCxnSpPr>
          <p:nvPr/>
        </p:nvCxnSpPr>
        <p:spPr>
          <a:xfrm rot="5400000">
            <a:off x="4003789" y="2003731"/>
            <a:ext cx="988367" cy="25834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6474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9" grpId="0" animBg="1"/>
      <p:bldP spid="22" grpId="0" animBg="1"/>
      <p:bldP spid="25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21208</TotalTime>
  <Words>1540</Words>
  <Application>Microsoft Office PowerPoint</Application>
  <PresentationFormat>On-screen Show (16:9)</PresentationFormat>
  <Paragraphs>385</Paragraphs>
  <Slides>37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37</vt:i4>
      </vt:variant>
    </vt:vector>
  </HeadingPairs>
  <TitlesOfParts>
    <vt:vector size="46" baseType="lpstr">
      <vt:lpstr>Arial</vt:lpstr>
      <vt:lpstr>Arial Narrow</vt:lpstr>
      <vt:lpstr>Arial Unicode MS</vt:lpstr>
      <vt:lpstr>Calibri</vt:lpstr>
      <vt:lpstr>Lucida Sans Typewriter</vt:lpstr>
      <vt:lpstr>Mangal</vt:lpstr>
      <vt:lpstr>Times New Roman</vt:lpstr>
      <vt:lpstr>Office-thema</vt:lpstr>
      <vt:lpstr>AMIS_WIDESCREEN</vt:lpstr>
      <vt:lpstr>Monitoring  with Prometheus and Grafana</vt:lpstr>
      <vt:lpstr>Lucas Jellema Architect / Developer  1994 started in IT at Oracle  2002 joined AMIS Currently CTO &amp; Solution Architect </vt:lpstr>
      <vt:lpstr>Overview</vt:lpstr>
      <vt:lpstr>Monitoring</vt:lpstr>
      <vt:lpstr>What is required for monitoring?</vt:lpstr>
      <vt:lpstr>Type of metrics</vt:lpstr>
      <vt:lpstr>Dashboard</vt:lpstr>
      <vt:lpstr>Metrics are collected across the stack</vt:lpstr>
      <vt:lpstr>Monitoring</vt:lpstr>
      <vt:lpstr>History and Status of Prometheus</vt:lpstr>
      <vt:lpstr>Prometheus</vt:lpstr>
      <vt:lpstr>Prometheus Architecture</vt:lpstr>
      <vt:lpstr>Prometheus Metrics</vt:lpstr>
      <vt:lpstr>Demo – Getting started with Prometheus</vt:lpstr>
      <vt:lpstr>Prometheus – Types of Metrics</vt:lpstr>
      <vt:lpstr>Counter – per time slice and as a rate</vt:lpstr>
      <vt:lpstr>Exposing Metrics for Prometheus to Scrape</vt:lpstr>
      <vt:lpstr>Client Libraries for Exposing Metrics for Prometheus to Scrape from custom applications</vt:lpstr>
      <vt:lpstr>Example of Exposing Metrics from a Node application</vt:lpstr>
      <vt:lpstr>Prometheus Exporters</vt:lpstr>
      <vt:lpstr>Prometheus Exporters</vt:lpstr>
      <vt:lpstr>For example: Oracle Database Exporter</vt:lpstr>
      <vt:lpstr>PowerPoint Presentation</vt:lpstr>
      <vt:lpstr>Demo – (Linux) Node Exporter</vt:lpstr>
      <vt:lpstr>Pushgateway for Short-Lived Jobs</vt:lpstr>
      <vt:lpstr>Prometheus Alerting</vt:lpstr>
      <vt:lpstr>Prometheus Alerting</vt:lpstr>
      <vt:lpstr>Alertmanager Configuration</vt:lpstr>
      <vt:lpstr>Prometheus Alerting Demo</vt:lpstr>
      <vt:lpstr>Dashboarding</vt:lpstr>
      <vt:lpstr>Grafana - dashboarding</vt:lpstr>
      <vt:lpstr>Grafana – Data Sources</vt:lpstr>
      <vt:lpstr>Grafana Visualizations</vt:lpstr>
      <vt:lpstr>Grafana Alerts and Notifications</vt:lpstr>
      <vt:lpstr>Workshop</vt:lpstr>
      <vt:lpstr>Getting Started/Useful Resources</vt:lpstr>
      <vt:lpstr>धन्यवाद  dhanyavaad  Thank you  Dank je wel  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392</cp:revision>
  <dcterms:created xsi:type="dcterms:W3CDTF">2017-09-25T11:59:01Z</dcterms:created>
  <dcterms:modified xsi:type="dcterms:W3CDTF">2018-09-21T12:38:34Z</dcterms:modified>
</cp:coreProperties>
</file>